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1" r:id="rId10"/>
    <p:sldId id="279" r:id="rId11"/>
    <p:sldId id="257" r:id="rId12"/>
    <p:sldId id="269" r:id="rId13"/>
    <p:sldId id="258" r:id="rId14"/>
    <p:sldId id="278" r:id="rId15"/>
    <p:sldId id="262" r:id="rId16"/>
    <p:sldId id="261" r:id="rId17"/>
    <p:sldId id="282" r:id="rId18"/>
    <p:sldId id="264" r:id="rId19"/>
    <p:sldId id="283" r:id="rId20"/>
    <p:sldId id="265" r:id="rId21"/>
    <p:sldId id="266" r:id="rId22"/>
    <p:sldId id="263" r:id="rId23"/>
    <p:sldId id="284" r:id="rId24"/>
    <p:sldId id="285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7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3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4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3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4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6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1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1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1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1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E13D-4170-42D2-8F31-24A1127EBBC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3D32-FCE0-485C-B855-C838E65EB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4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 с педагогами, осуществляющими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с одаренными и высокомотивированными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учащимися для обеспечения качества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в учреждении образования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1844824"/>
            <a:ext cx="1008112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170782" y="2795910"/>
            <a:ext cx="936104" cy="12241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56" y="2946103"/>
            <a:ext cx="9636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08" y="3938737"/>
            <a:ext cx="9636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712965" y="203790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80717" y="3096668"/>
            <a:ext cx="936104" cy="8790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718" y="4020046"/>
            <a:ext cx="2088232" cy="371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ХОЧУ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0898" y="5181750"/>
            <a:ext cx="2088232" cy="371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МОГУ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36901" y="4189115"/>
            <a:ext cx="2088232" cy="371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УМЕЮ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28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42869" cy="52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954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5588"/>
            <a:ext cx="8202613" cy="634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476672"/>
            <a:ext cx="9229726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9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60648"/>
            <a:ext cx="879792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284984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3605"/>
              </p:ext>
            </p:extLst>
          </p:nvPr>
        </p:nvGraphicFramePr>
        <p:xfrm>
          <a:off x="539552" y="116632"/>
          <a:ext cx="8208912" cy="6223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  <a:gridCol w="5184576"/>
              </a:tblGrid>
              <a:tr h="766884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/>
                </a:tc>
              </a:tr>
              <a:tr h="4572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наставничества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Педагог-педагог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временным характеристикам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Периодическое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8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количеству участников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Коллективно-индивидуальное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Коллективно - групповое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7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уровню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формализации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Неформальное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4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организации контакта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Прямое непосредственное наставничество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6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степени открытости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воздействия и взаимодействия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8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реализуемой модели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Флеш-наставничество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Ситуационное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Групповое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Партнерское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9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Деятельностное сопровождение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Партнерская модель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8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техникам реализации наставнической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Менторинг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Супервизия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22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691680" y="260648"/>
            <a:ext cx="6155764" cy="5184576"/>
          </a:xfrm>
          <a:prstGeom prst="hexagon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эффективных практик наставничества с педагогами для совершенствования уровня их  профессиональной компетенции в обеспечении качества образования при работе с одаренными и высокомотивированными учащимися </a:t>
            </a:r>
          </a:p>
        </p:txBody>
      </p:sp>
    </p:spTree>
    <p:extLst>
      <p:ext uri="{BB962C8B-B14F-4D97-AF65-F5344CB8AC3E}">
        <p14:creationId xmlns:p14="http://schemas.microsoft.com/office/powerpoint/2010/main" val="290634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методического формирования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Школа функциональной грамотности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555776" y="921785"/>
            <a:ext cx="0" cy="423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94244" y="1345123"/>
            <a:ext cx="357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Практикум «Система работы с высокомотивированными учащимися»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(партнерское  наставничество)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23728" y="2620643"/>
            <a:ext cx="0" cy="562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9776" y="3573016"/>
            <a:ext cx="3942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выход: составление кластера «Основные формы работы  с высокомотивированными учащимися»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723485" cy="28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5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95332" cy="498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17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Нормативная правовая база по наставничеству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136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1. ТИПОВОЕ </a:t>
            </a:r>
            <a:r>
              <a:rPr lang="ru-RU" dirty="0">
                <a:latin typeface="Times New Roman"/>
                <a:ea typeface="Times New Roman"/>
              </a:rPr>
              <a:t>ПОЛОЖЕНИЕ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 наставничестве, </a:t>
            </a:r>
            <a:r>
              <a:rPr lang="ru-RU" dirty="0" smtClean="0">
                <a:latin typeface="Times New Roman"/>
                <a:ea typeface="Times New Roman"/>
              </a:rPr>
              <a:t>утвержденное </a:t>
            </a:r>
            <a:r>
              <a:rPr lang="ru-RU" dirty="0">
                <a:latin typeface="Times New Roman"/>
                <a:ea typeface="Times New Roman"/>
              </a:rPr>
              <a:t>Постановлением Президиума Совета Федерации профсоюзов Беларуси 27.01.2011 № 2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864" y="289562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наставничестве в учреждениях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образования, разработанное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основании типового Положения о наставничестве, утвержденного постановлением Президиума Совета Федерации профсоюзов Беларуси 27.01.2011 №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568" y="4637885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Республики Беларусь от 7 декабря 2009 г. № 65-3 «Об основах государственной молодежной политики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статья 181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864" y="577029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4. Кодекс </a:t>
            </a:r>
            <a:r>
              <a:rPr lang="ru-RU" dirty="0">
                <a:latin typeface="Times New Roman"/>
                <a:ea typeface="Times New Roman"/>
              </a:rPr>
              <a:t>об образовании ст. 53 п. 1.4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0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008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творческой группы «Продуктивные технологии подготовки учащихся  к творческим заданиям»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409008" y="1393831"/>
            <a:ext cx="0" cy="66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833664" y="1975465"/>
            <a:ext cx="5310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Семинар-практикум «Пути развития творческих способностей учащихся и педагогов   к подготовке  выполнения олимпиадных заданий»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580112" y="2967335"/>
            <a:ext cx="0" cy="89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51920" y="3906760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выход: информационный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буклет «Методические рекомендации педагогу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работе с одарёнными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детьми»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" y="2599397"/>
            <a:ext cx="3771888" cy="25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17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976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«Работа с учащимися с высоким и низким уровнем учебной мотивации. Индивидуальный 	подход 	в организации образовательного процесса»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Традиционное наставничество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(Школа молодого педагога «Точка роста»)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1607352"/>
            <a:ext cx="216024" cy="505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868144" y="2304320"/>
            <a:ext cx="277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проведению предметной недели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588224" y="1555051"/>
            <a:ext cx="216024" cy="64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11760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 семинаре – практикуме «Цифровые волонтеры» (обучение современным цифровым технологиям, взаимообмен опытом)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Реверсивное наставничество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20072" y="1700808"/>
            <a:ext cx="7200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45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04631"/>
              </p:ext>
            </p:extLst>
          </p:nvPr>
        </p:nvGraphicFramePr>
        <p:xfrm>
          <a:off x="1522413" y="579438"/>
          <a:ext cx="6099175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3" imgW="6098926" imgH="5699678" progId="Word.Document.12">
                  <p:embed/>
                </p:oleObj>
              </mc:Choice>
              <mc:Fallback>
                <p:oleObj name="Документ" r:id="rId3" imgW="6098926" imgH="5699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2413" y="579438"/>
                        <a:ext cx="6099175" cy="569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26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Реверсивное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(профессионал младшего возраста становится наставником опытного сотрудника по вопросам новых тенденций, технологий и т.д. 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645024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(два и более наставников вместе или по отдельности в короткие сроки осуществляют подготовку педагога(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к решению конкретной задачи (аттестация, конкурс, мастер-класс, открытый урок, проект; подготовка ближайших преемников руководителей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438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697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Игровая обучающая лаборатория "Хочу все уметь!" (молодые и опытные педагоги)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616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Мост дружбы. Онлайн-встреча со студентами, выпускниками педагогической группы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464" y="25474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-куча-битва "Объясни урок за 400 секунд" (молодые и опытные педагоги)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78" y="3355251"/>
            <a:ext cx="42195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464" y="39937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 группы педагогов, работающих с высокомотивированными учащимися, и наставника (-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 «Работаем на результат»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913643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Фестиваль методических идей «100 идей для педагога»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572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Игра-схватка «#PROПЕДАГОГА» для учащихся педагогических групп и студентов, выпускников педагогической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61963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687416" cy="618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4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0080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институте наставничества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023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РЕСПУБЛИКИ БЕЛАРУСЬ ФЕДЕРАЦИЯ ПРОФСОЮЗОВ БЕЛАРУСИ 11.02.2022 № 4-1-12/684/01-09/23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8712" y="263865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&lt;…Основными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субъектами института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наставничества выступают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наставник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032" y="407707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&lt;…В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очередь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молодой работник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(специалист) - лицо, поступившее на работу и осуществляющее свою деятельность под наблюдением наставника в течение определенного срока, отведенного для оценки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способностей…&gt;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4522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п. 5 Наставничество </a:t>
            </a:r>
            <a:r>
              <a:rPr lang="ru-RU" dirty="0">
                <a:latin typeface="Times New Roman"/>
                <a:ea typeface="Times New Roman"/>
              </a:rPr>
              <a:t>устанавливается для </a:t>
            </a:r>
            <a:r>
              <a:rPr lang="ru-RU" b="1" dirty="0">
                <a:latin typeface="Times New Roman"/>
                <a:ea typeface="Times New Roman"/>
              </a:rPr>
              <a:t>впервые принятого </a:t>
            </a:r>
            <a:r>
              <a:rPr lang="ru-RU" dirty="0">
                <a:latin typeface="Times New Roman"/>
                <a:ea typeface="Times New Roman"/>
              </a:rPr>
              <a:t>на работу </a:t>
            </a:r>
            <a:r>
              <a:rPr lang="ru-RU" b="1" dirty="0">
                <a:latin typeface="Times New Roman"/>
                <a:ea typeface="Times New Roman"/>
              </a:rPr>
              <a:t>молодого </a:t>
            </a:r>
            <a:r>
              <a:rPr lang="ru-RU" dirty="0">
                <a:latin typeface="Times New Roman"/>
                <a:ea typeface="Times New Roman"/>
              </a:rPr>
              <a:t>работника.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6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541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Цели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задачи наставничества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" y="980728"/>
            <a:ext cx="7776864" cy="49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5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«Внедрение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модели эффективного наставничества для обеспечения профессионального и личностного роста педагогов как основы повышения качества образования при реализации образовательных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стандартов»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429000"/>
            <a:ext cx="7344816" cy="188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Цель: содействие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профессиональному и личностному росту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педагогов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для обеспечения качества образования при реализации образовательных стандартов на основе использования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эффективных практик наставнической деятельности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onsola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96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езультат  -  современные практики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наставничества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 следующих  позиций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педагогов: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212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7988" y="19409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процессе аттестации и обобщения опыта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587327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решении собственных задач профессионального развития (развитие компетенций в работе с одаренными учащимися, в овладении современными педагогическими технологиями; формирование и развитие управленческих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компетенций)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50912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аставники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12205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основе - педагогика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партнерства, педагогической поддержки и личностно-ориентированного подхода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7686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Педагоги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 процессе аттестации и обобщения опыта: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мотивация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профессиональной деятельности, адекватность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самооценки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мотивация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достижения успеха, снижение уровня тревожности,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удовлетворенность собственной профессиональной деятельностью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деловыми и личностными отношениями в коллективе, уровнем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сплоченности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членов коллектива;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рост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категорийности;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распространение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педагогического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опыта.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861048"/>
            <a:ext cx="8208912" cy="18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/>
                <a:ea typeface="Times New Roman"/>
              </a:rPr>
              <a:t>       Педагоги </a:t>
            </a:r>
            <a:r>
              <a:rPr lang="ru-RU" sz="2000" b="1" dirty="0">
                <a:latin typeface="Times New Roman"/>
                <a:ea typeface="Times New Roman"/>
              </a:rPr>
              <a:t>в решении собственных задач профессионального развития: </a:t>
            </a:r>
            <a:r>
              <a:rPr lang="ru-RU" b="1" u="sng" dirty="0">
                <a:latin typeface="Times New Roman"/>
                <a:ea typeface="Times New Roman"/>
              </a:rPr>
              <a:t>развитие компетенций </a:t>
            </a:r>
            <a:r>
              <a:rPr lang="ru-RU" dirty="0">
                <a:latin typeface="Times New Roman"/>
                <a:ea typeface="Times New Roman"/>
              </a:rPr>
              <a:t>в работе с одаренными учащимися, в </a:t>
            </a:r>
            <a:r>
              <a:rPr lang="ru-RU" b="1" u="sng" dirty="0">
                <a:latin typeface="Times New Roman"/>
                <a:ea typeface="Times New Roman"/>
              </a:rPr>
              <a:t>овладении</a:t>
            </a:r>
            <a:r>
              <a:rPr lang="ru-RU" dirty="0">
                <a:latin typeface="Times New Roman"/>
                <a:ea typeface="Times New Roman"/>
              </a:rPr>
              <a:t> современными педагогическими технологиями; </a:t>
            </a:r>
            <a:r>
              <a:rPr lang="ru-RU" b="1" u="sng" dirty="0">
                <a:latin typeface="Times New Roman"/>
                <a:ea typeface="Times New Roman"/>
              </a:rPr>
              <a:t>формирование и развитие </a:t>
            </a:r>
            <a:r>
              <a:rPr lang="ru-RU" dirty="0">
                <a:latin typeface="Times New Roman"/>
                <a:ea typeface="Times New Roman"/>
              </a:rPr>
              <a:t>управленческих </a:t>
            </a:r>
            <a:r>
              <a:rPr lang="ru-RU" dirty="0" smtClean="0">
                <a:latin typeface="Times New Roman"/>
                <a:ea typeface="Times New Roman"/>
              </a:rPr>
              <a:t>компетенций.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8064896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аставничеств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о - 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универсальная </a:t>
            </a:r>
            <a:r>
              <a:rPr lang="ru-BY" sz="2800" dirty="0">
                <a:latin typeface="Times New Roman"/>
                <a:ea typeface="Times New Roman"/>
                <a:cs typeface="Times New Roman"/>
              </a:rPr>
              <a:t>технология передачи опыта, знаний, формирования навыков, компетенций, метакомпетенций и ценностей 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чере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з 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неформальное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взаимообогащающее </a:t>
            </a:r>
            <a:r>
              <a:rPr lang="ru-BY" sz="2800" dirty="0">
                <a:latin typeface="Times New Roman"/>
                <a:ea typeface="Times New Roman"/>
                <a:cs typeface="Times New Roman"/>
              </a:rPr>
              <a:t>общение, основанное на доверии и партнерстве в 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целях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поддержки </a:t>
            </a:r>
            <a:r>
              <a:rPr lang="ru-BY" sz="2800" dirty="0">
                <a:latin typeface="Times New Roman"/>
                <a:ea typeface="Times New Roman"/>
                <a:cs typeface="Times New Roman"/>
              </a:rPr>
              <a:t>формирования личности, саморазвития и раскрытия </a:t>
            </a:r>
            <a:r>
              <a:rPr lang="ru-BY" sz="2800" dirty="0" smtClean="0">
                <a:latin typeface="Times New Roman"/>
                <a:ea typeface="Times New Roman"/>
                <a:cs typeface="Times New Roman"/>
              </a:rPr>
              <a:t>потенциала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BY" sz="2800" b="1" dirty="0" smtClean="0">
                <a:latin typeface="Times New Roman"/>
                <a:ea typeface="Times New Roman"/>
                <a:cs typeface="Times New Roman"/>
              </a:rPr>
              <a:t>учащегося</a:t>
            </a:r>
            <a:r>
              <a:rPr lang="ru-BY" sz="2800" b="1" dirty="0">
                <a:latin typeface="Times New Roman"/>
                <a:ea typeface="Times New Roman"/>
                <a:cs typeface="Times New Roman"/>
              </a:rPr>
              <a:t>, педагога или молодого специалиста.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1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487272" cy="46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735</Words>
  <Application>Microsoft Office PowerPoint</Application>
  <PresentationFormat>Экран (4:3)</PresentationFormat>
  <Paragraphs>80</Paragraphs>
  <Slides>25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</vt:lpstr>
      <vt:lpstr>Наставничество с педагогами, осуществляющими работу с одаренными и высокомотивированными учащимися для обеспечения качества образования в учреждении образования </vt:lpstr>
      <vt:lpstr>Нормативная правовая база по наставничеству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с педагогами, осуществляющими работу с одаренными и высокомотивированными обучающимися для обеспечения качества образования в учреждении образования</dc:title>
  <dc:creator>zauch</dc:creator>
  <cp:lastModifiedBy>zauch</cp:lastModifiedBy>
  <cp:revision>43</cp:revision>
  <dcterms:created xsi:type="dcterms:W3CDTF">2025-04-07T05:45:29Z</dcterms:created>
  <dcterms:modified xsi:type="dcterms:W3CDTF">2025-12-17T08:00:29Z</dcterms:modified>
</cp:coreProperties>
</file>