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468" r:id="rId2"/>
    <p:sldId id="475" r:id="rId3"/>
    <p:sldId id="460" r:id="rId4"/>
    <p:sldId id="469" r:id="rId5"/>
    <p:sldId id="478" r:id="rId6"/>
    <p:sldId id="479" r:id="rId7"/>
    <p:sldId id="480" r:id="rId8"/>
  </p:sldIdLst>
  <p:sldSz cx="9144000" cy="6858000" type="screen4x3"/>
  <p:notesSz cx="9926638" cy="6797675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Impact" pitchFamily="34" charset="0"/>
      <p:regular r:id="rId1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E66"/>
    <a:srgbClr val="800000"/>
    <a:srgbClr val="000099"/>
    <a:srgbClr val="003399"/>
    <a:srgbClr val="3CD8BA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85E3A19-DA91-492F-8AF2-60A91F2937ED}">
  <a:tblStyle styleId="{085E3A19-DA91-492F-8AF2-60A91F2937ED}" styleName="Table_0"/>
  <a:tblStyle styleId="{A776D7D6-03D7-4088-8A69-A0D2A63F33F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0514" autoAdjust="0"/>
  </p:normalViewPr>
  <p:slideViewPr>
    <p:cSldViewPr snapToGrid="0">
      <p:cViewPr varScale="1">
        <p:scale>
          <a:sx n="88" d="100"/>
          <a:sy n="88" d="100"/>
        </p:scale>
        <p:origin x="-108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3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4301543" cy="3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5622799" y="0"/>
            <a:ext cx="4301543" cy="3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7F19853F-E3C2-48DA-AF43-71C79F1371DC}" type="datetimeFigureOut">
              <a:rPr lang="ru-RU"/>
              <a:pPr>
                <a:defRPr/>
              </a:pPr>
              <a:t>26.11.2024</a:t>
            </a:fld>
            <a:endParaRPr lang="ru-RU" dirty="0"/>
          </a:p>
        </p:txBody>
      </p:sp>
      <p:sp>
        <p:nvSpPr>
          <p:cNvPr id="12292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6457033"/>
            <a:ext cx="4301543" cy="3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1" rIns="91424" bIns="457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5622799" y="6457033"/>
            <a:ext cx="4301543" cy="3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1" rIns="91424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CDE97A-2809-451D-8EFA-1585FED856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779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3"/>
          <p:cNvSpPr txBox="1">
            <a:spLocks noGrp="1"/>
          </p:cNvSpPr>
          <p:nvPr>
            <p:ph type="hdr" idx="2"/>
          </p:nvPr>
        </p:nvSpPr>
        <p:spPr bwMode="auto">
          <a:xfrm>
            <a:off x="1" y="0"/>
            <a:ext cx="4301543" cy="3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91409" rIns="91409" bIns="91409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itchFamily="34" charset="0"/>
              <a:buNone/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815" indent="-28569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2792" indent="-22855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599910" indent="-22855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027" indent="-22855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144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261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8378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5495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171" name="Shape 4"/>
          <p:cNvSpPr txBox="1">
            <a:spLocks noGrp="1"/>
          </p:cNvSpPr>
          <p:nvPr>
            <p:ph type="dt" idx="10"/>
          </p:nvPr>
        </p:nvSpPr>
        <p:spPr bwMode="auto">
          <a:xfrm>
            <a:off x="5622799" y="0"/>
            <a:ext cx="4301543" cy="3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91409" rIns="91409" bIns="914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pitchFamily="34" charset="0"/>
              <a:buNone/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815" indent="-28569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2792" indent="-22855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599910" indent="-22855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027" indent="-22855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144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261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8378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5495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3316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263900" y="509588"/>
            <a:ext cx="3398838" cy="254952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2665" y="3228516"/>
            <a:ext cx="7941310" cy="3059279"/>
          </a:xfrm>
          <a:prstGeom prst="rect">
            <a:avLst/>
          </a:prstGeom>
          <a:noFill/>
          <a:ln>
            <a:noFill/>
          </a:ln>
        </p:spPr>
        <p:txBody>
          <a:bodyPr lIns="91409" tIns="91409" rIns="91409" bIns="91409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7174" name="Shape 7"/>
          <p:cNvSpPr txBox="1">
            <a:spLocks noGrp="1"/>
          </p:cNvSpPr>
          <p:nvPr>
            <p:ph type="ftr" idx="11"/>
          </p:nvPr>
        </p:nvSpPr>
        <p:spPr bwMode="auto">
          <a:xfrm>
            <a:off x="1" y="6455948"/>
            <a:ext cx="4301543" cy="3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91409" rIns="91409" bIns="91409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itchFamily="34" charset="0"/>
              <a:buNone/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815" indent="-28569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2792" indent="-22855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599910" indent="-22855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027" indent="-228558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144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261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8378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5495" indent="-22855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175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5622799" y="6455948"/>
            <a:ext cx="4301543" cy="3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691" rIns="91409" bIns="456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Calibri" pitchFamily="34" charset="0"/>
              <a:buNone/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39310" indent="-2843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37399" indent="-22748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592359" indent="-22748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47319" indent="-22748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1DE35BDA-2E1F-4F36-9E8A-A6BC51D284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7911642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9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39" name="Shape 392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3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3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altLang="ru-RU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1507" name="Shape 399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5065-7E0A-4FFA-8AEB-F1B6BFBA19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83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DF74-C2D2-4A63-B592-83DD5A624D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98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3D677-E783-4096-877C-D28C4BA3B7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36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070D-80F7-484E-8F95-C4F51CA5E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49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840C-EE81-4E50-ADB5-98F7C39696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857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 dirty="0"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CE13B-738A-416B-AD17-5B8D625513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22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6BFC-89BC-4580-AA0C-CFD0505247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529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6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B5FD-2C04-4DAF-8FEC-F1AF73755A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charset="0"/>
            </a:endParaRPr>
          </a:p>
        </p:txBody>
      </p:sp>
      <p:sp>
        <p:nvSpPr>
          <p:cNvPr id="1027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284F3FF5-67F8-4A7D-A938-C18683737F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Shape 15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392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hape 394" descr="C:\Users\Gzhimajlo_mj\Desktop\слайд3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175"/>
            <a:ext cx="9163051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" name="Shape 395"/>
          <p:cNvSpPr txBox="1">
            <a:spLocks noGrp="1"/>
          </p:cNvSpPr>
          <p:nvPr>
            <p:ph type="ctrTitle"/>
          </p:nvPr>
        </p:nvSpPr>
        <p:spPr>
          <a:xfrm>
            <a:off x="565608" y="1195158"/>
            <a:ext cx="7956223" cy="3056332"/>
          </a:xfrm>
        </p:spPr>
        <p:txBody>
          <a:bodyPr tIns="45700" bIns="45700"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Факультет биологии и экологии</a:t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Кафедра технологии, физиологии и гигиены питания</a:t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en-US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                                    </a:t>
            </a:r>
            <a:r>
              <a:rPr lang="en-US" altLang="ru-RU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kaf_foodstuff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Специальность 6-05-0721-03 «Производство продукции и организация общественного питания»</a:t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  <a:t>Квалификация «Инженер-технолог»</a:t>
            </a:r>
            <a:b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Calibri" pitchFamily="34" charset="0"/>
                <a:sym typeface="Calibri" pitchFamily="34" charset="0"/>
              </a:rPr>
            </a:b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576638" y="5627836"/>
            <a:ext cx="543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1" hangingPunct="1">
              <a:defRPr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564" y="2509080"/>
            <a:ext cx="1095086" cy="11826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2458A5-8DA2-4248-ABD2-51CA6006E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100" y="2723324"/>
            <a:ext cx="2409882" cy="424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190" y="5222486"/>
            <a:ext cx="6303810" cy="981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402"/>
          <p:cNvSpPr txBox="1">
            <a:spLocks noGrp="1"/>
          </p:cNvSpPr>
          <p:nvPr>
            <p:ph type="title"/>
          </p:nvPr>
        </p:nvSpPr>
        <p:spPr>
          <a:xfrm>
            <a:off x="1165225" y="69850"/>
            <a:ext cx="7848600" cy="752475"/>
          </a:xfrm>
        </p:spPr>
        <p:txBody>
          <a:bodyPr tIns="45700" bIns="45700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ГЕОГРАФИЯ </a:t>
            </a:r>
            <a:r>
              <a:rPr lang="be-BY" altLang="ru-RU" sz="2400" b="1" dirty="0">
                <a:solidFill>
                  <a:srgbClr val="002060"/>
                </a:solidFill>
                <a:latin typeface="Arial" charset="0"/>
                <a:cs typeface="Calibri" pitchFamily="34" charset="0"/>
                <a:sym typeface="Calibri" pitchFamily="34" charset="0"/>
              </a:rPr>
              <a:t>СТУДЕНТОВ</a:t>
            </a:r>
            <a:endParaRPr lang="ru-RU" altLang="ru-RU" sz="2400" b="1" dirty="0">
              <a:solidFill>
                <a:srgbClr val="002060"/>
              </a:solidFill>
              <a:latin typeface="Arial" charset="0"/>
              <a:cs typeface="Calibri" pitchFamily="34" charset="0"/>
              <a:sym typeface="Calibri" pitchFamily="34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326741" y="3692073"/>
            <a:ext cx="1412340" cy="391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2326741" y="2929034"/>
            <a:ext cx="1195056" cy="731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2326741" y="3169789"/>
            <a:ext cx="382815" cy="490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2326741" y="3692074"/>
            <a:ext cx="470778" cy="503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298764" y="3660099"/>
            <a:ext cx="2027978" cy="884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420703" y="4164303"/>
            <a:ext cx="740309" cy="91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96" idx="2"/>
          </p:cNvCxnSpPr>
          <p:nvPr/>
        </p:nvCxnSpPr>
        <p:spPr>
          <a:xfrm>
            <a:off x="2326741" y="3692074"/>
            <a:ext cx="470779" cy="227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103" idx="2"/>
          </p:cNvCxnSpPr>
          <p:nvPr/>
        </p:nvCxnSpPr>
        <p:spPr>
          <a:xfrm flipH="1">
            <a:off x="1984022" y="3646858"/>
            <a:ext cx="425512" cy="149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07" y="2682606"/>
            <a:ext cx="353981" cy="246428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9" y="2902943"/>
            <a:ext cx="353981" cy="246428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67" y="3886601"/>
            <a:ext cx="353981" cy="246428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30" y="3518368"/>
            <a:ext cx="353981" cy="246428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29" y="3673340"/>
            <a:ext cx="353981" cy="246428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28" y="3954232"/>
            <a:ext cx="353981" cy="246428"/>
          </a:xfrm>
          <a:prstGeom prst="rect">
            <a:avLst/>
          </a:prstGeom>
        </p:spPr>
      </p:pic>
      <p:cxnSp>
        <p:nvCxnSpPr>
          <p:cNvPr id="89" name="Прямая со стрелкой 88"/>
          <p:cNvCxnSpPr/>
          <p:nvPr/>
        </p:nvCxnSpPr>
        <p:spPr>
          <a:xfrm>
            <a:off x="2326741" y="3692074"/>
            <a:ext cx="357163" cy="665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Рисунок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65" y="4133029"/>
            <a:ext cx="353981" cy="246428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4" y="4298411"/>
            <a:ext cx="353981" cy="246428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1" y="3550126"/>
            <a:ext cx="353981" cy="246428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94" y="3502039"/>
            <a:ext cx="353981" cy="246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082" y="1505274"/>
            <a:ext cx="6155181" cy="531805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797518" y="1951541"/>
            <a:ext cx="2786373" cy="193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83891" y="1951541"/>
            <a:ext cx="1869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23349" y="1644073"/>
            <a:ext cx="216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Минская область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5052291" y="4077446"/>
            <a:ext cx="1728510" cy="1314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780800" y="4077446"/>
            <a:ext cx="1869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17851" y="3726875"/>
            <a:ext cx="253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Гомельская область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10205" y="1411740"/>
            <a:ext cx="1823516" cy="2771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138816" y="1426614"/>
            <a:ext cx="2451657" cy="3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073550" y="1112987"/>
            <a:ext cx="264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Гродненская область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289359" y="2797267"/>
            <a:ext cx="5535436" cy="307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824795" y="2797267"/>
            <a:ext cx="1869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842001" y="2516902"/>
            <a:ext cx="236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Брестская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56224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EF825C-9A0D-4942-A08F-0205EF06B0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33" b="19725"/>
          <a:stretch/>
        </p:blipFill>
        <p:spPr>
          <a:xfrm>
            <a:off x="103696" y="868310"/>
            <a:ext cx="3912124" cy="5763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BB8B4D-6598-4582-AE8A-419EABE9ACA8}"/>
              </a:ext>
            </a:extLst>
          </p:cNvPr>
          <p:cNvSpPr txBox="1"/>
          <p:nvPr/>
        </p:nvSpPr>
        <p:spPr>
          <a:xfrm>
            <a:off x="968571" y="419491"/>
            <a:ext cx="2663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ИНТЕРЕСНО!</a:t>
            </a:r>
            <a:endParaRPr lang="x-none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5EDC57-65FB-4F48-B5ED-8962FAFF2D73}"/>
              </a:ext>
            </a:extLst>
          </p:cNvPr>
          <p:cNvSpPr txBox="1"/>
          <p:nvPr/>
        </p:nvSpPr>
        <p:spPr>
          <a:xfrm>
            <a:off x="4270338" y="392784"/>
            <a:ext cx="4440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ТЫ СМОЖЕШЬ РАБОТАТЬ?</a:t>
            </a:r>
            <a:endParaRPr lang="x-none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7779A6-3881-4930-8AFD-CB5B86CCBA14}"/>
              </a:ext>
            </a:extLst>
          </p:cNvPr>
          <p:cNvSpPr txBox="1"/>
          <p:nvPr/>
        </p:nvSpPr>
        <p:spPr>
          <a:xfrm>
            <a:off x="4440023" y="1599887"/>
            <a:ext cx="4553146" cy="341632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рестораны, кафе, столовые, бары; </a:t>
            </a:r>
          </a:p>
          <a:p>
            <a:pPr algn="just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объекты общественного питания, находящиеся в подчинении: управления делами Президента Республики Беларусь, Министерства здравоохранения, Управления торговли областных и городских исполнительных комитетов,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Белкоопсоюза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ведущих промышленных предприятий, учреждений образования,</a:t>
            </a:r>
            <a:b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гипермаркетов (подразделения собственного производства кулинарной продукции и полуфабрикатов).</a:t>
            </a:r>
            <a:endParaRPr lang="x-none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31CE4D26-6394-446F-9302-27AE1AE1022F}"/>
              </a:ext>
            </a:extLst>
          </p:cNvPr>
          <p:cNvSpPr/>
          <p:nvPr/>
        </p:nvSpPr>
        <p:spPr>
          <a:xfrm>
            <a:off x="6279099" y="914841"/>
            <a:ext cx="484632" cy="63851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868278" y="4302124"/>
            <a:ext cx="2943225" cy="5651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177765" y="1412341"/>
            <a:ext cx="5619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177765" y="1393124"/>
            <a:ext cx="5619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AB4813-D212-4D32-955F-A58A73A4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77" y="1653309"/>
            <a:ext cx="3785216" cy="42579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BE656E-0467-43F1-94D2-8F47A290AF02}"/>
              </a:ext>
            </a:extLst>
          </p:cNvPr>
          <p:cNvSpPr txBox="1"/>
          <p:nvPr/>
        </p:nvSpPr>
        <p:spPr>
          <a:xfrm>
            <a:off x="2828041" y="407693"/>
            <a:ext cx="58681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КЕМ ТЫ СМОЖЕШЬ РАБОТАТЬ?</a:t>
            </a:r>
            <a:endParaRPr lang="x-none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25D576C-B58A-4C87-8411-B0875892B5C5}"/>
              </a:ext>
            </a:extLst>
          </p:cNvPr>
          <p:cNvSpPr txBox="1"/>
          <p:nvPr/>
        </p:nvSpPr>
        <p:spPr>
          <a:xfrm>
            <a:off x="4124224" y="1506692"/>
            <a:ext cx="49066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инженер-технолог;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заведующий производством;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цеха (кондитерского, кулинарного и др.); директор,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заведующий объекта общественного питания; преподаватель университета, колледжа и др.;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 по стандартизации;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 в проектной организации;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производственного обучения в колледже и иные руководящие должности в рамках профессиональных компетенций в сфере общественного питания. </a:t>
            </a:r>
            <a:endParaRPr lang="x-none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75" y="4341442"/>
            <a:ext cx="2615337" cy="2615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7" y="3692826"/>
            <a:ext cx="2484367" cy="2108248"/>
          </a:xfrm>
          <a:prstGeom prst="rect">
            <a:avLst/>
          </a:prstGeom>
        </p:spPr>
      </p:pic>
      <p:sp>
        <p:nvSpPr>
          <p:cNvPr id="22" name="AutoShape 3"/>
          <p:cNvSpPr>
            <a:spLocks noChangeArrowheads="1"/>
          </p:cNvSpPr>
          <p:nvPr/>
        </p:nvSpPr>
        <p:spPr bwMode="gray">
          <a:xfrm rot="16200000" flipV="1">
            <a:off x="4852207" y="-818050"/>
            <a:ext cx="2541364" cy="5838624"/>
          </a:xfrm>
          <a:prstGeom prst="upArrow">
            <a:avLst>
              <a:gd name="adj1" fmla="val 82937"/>
              <a:gd name="adj2" fmla="val 42344"/>
            </a:avLst>
          </a:prstGeom>
          <a:gradFill rotWithShape="1">
            <a:gsLst>
              <a:gs pos="52900">
                <a:schemeClr val="bg1">
                  <a:alpha val="9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 flipV="1">
            <a:off x="2688352" y="888589"/>
            <a:ext cx="3010809" cy="361983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gray">
          <a:xfrm rot="5400000" flipV="1">
            <a:off x="4412858" y="1502610"/>
            <a:ext cx="2572609" cy="5838624"/>
          </a:xfrm>
          <a:prstGeom prst="upArrow">
            <a:avLst>
              <a:gd name="adj1" fmla="val 82937"/>
              <a:gd name="adj2" fmla="val 40863"/>
            </a:avLst>
          </a:prstGeom>
          <a:gradFill rotWithShape="1">
            <a:gsLst>
              <a:gs pos="52900">
                <a:schemeClr val="bg1">
                  <a:alpha val="92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0242" name="Shape 402"/>
          <p:cNvSpPr txBox="1">
            <a:spLocks/>
          </p:cNvSpPr>
          <p:nvPr/>
        </p:nvSpPr>
        <p:spPr bwMode="auto">
          <a:xfrm>
            <a:off x="1302327" y="59933"/>
            <a:ext cx="784167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>
                <a:srgbClr val="002060"/>
              </a:buClr>
              <a:buSzPct val="25000"/>
              <a:buFont typeface="Calibri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Calibri" pitchFamily="34" charset="0"/>
                <a:sym typeface="Calibri" pitchFamily="34" charset="0"/>
              </a:rPr>
              <a:t>МЕСТА ТРУДОУСТРОЙСТВА ВЫПУСКНИКОВ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56" y="805241"/>
            <a:ext cx="874141" cy="775586"/>
          </a:xfrm>
          <a:prstGeom prst="rect">
            <a:avLst/>
          </a:prstGeom>
        </p:spPr>
      </p:pic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5301326" y="957664"/>
            <a:ext cx="37408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9375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</a:rPr>
              <a:t>ГРК «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Impact" pitchFamily="34" charset="0"/>
              </a:rPr>
              <a:t>Кронон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</a:rPr>
              <a:t> Парк Отель», Гродно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74" y="3843037"/>
            <a:ext cx="874141" cy="775586"/>
          </a:xfrm>
          <a:prstGeom prst="rect">
            <a:avLst/>
          </a:prstGeom>
        </p:spPr>
      </p:pic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3626508" y="3897139"/>
            <a:ext cx="4727454" cy="88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9375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</a:rPr>
              <a:t>Национальный институт образования МО Республики Беларусь, отдел по организации питания</a:t>
            </a:r>
            <a:endParaRPr lang="ru-RU" sz="1800" dirty="0">
              <a:solidFill>
                <a:schemeClr val="bg2">
                  <a:lumMod val="60000"/>
                  <a:lumOff val="40000"/>
                </a:schemeClr>
              </a:solidFill>
              <a:latin typeface="Impact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09" y="1471615"/>
            <a:ext cx="874141" cy="775586"/>
          </a:xfrm>
          <a:prstGeom prst="rect">
            <a:avLst/>
          </a:prstGeom>
        </p:spPr>
      </p:pic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4889346" y="1725642"/>
            <a:ext cx="3898330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9375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</a:rPr>
              <a:t>Отель «Ренессанс Минск»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50" y="3960076"/>
            <a:ext cx="492752" cy="507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37" y="2962243"/>
            <a:ext cx="874141" cy="775586"/>
          </a:xfrm>
          <a:prstGeom prst="rect">
            <a:avLst/>
          </a:prstGeom>
        </p:spPr>
      </p:pic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4062734" y="3094860"/>
            <a:ext cx="4291228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9375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</a:rPr>
              <a:t>Управление торговли и услуг областных исполнительных комитетов</a:t>
            </a:r>
            <a:endParaRPr lang="ru-RU" sz="1800" dirty="0">
              <a:solidFill>
                <a:schemeClr val="bg2">
                  <a:lumMod val="60000"/>
                  <a:lumOff val="40000"/>
                </a:schemeClr>
              </a:solidFill>
              <a:latin typeface="Impact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58" y="4757725"/>
            <a:ext cx="874141" cy="77558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18535570">
            <a:off x="709575" y="2215713"/>
            <a:ext cx="44848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Calibri" pitchFamily="34" charset="0"/>
                <a:sym typeface="Calibri" pitchFamily="34" charset="0"/>
              </a:rPr>
              <a:t>Распределение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 rot="10800000" flipV="1">
            <a:off x="7075627" y="3208010"/>
            <a:ext cx="1803200" cy="2266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Shape 203" descr="48а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4894" y="4133129"/>
            <a:ext cx="760275" cy="75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49" y="3087022"/>
            <a:ext cx="492752" cy="5077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57" y="2303080"/>
            <a:ext cx="492752" cy="5077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41" y="888589"/>
            <a:ext cx="492752" cy="5077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43" y="4889862"/>
            <a:ext cx="492752" cy="507775"/>
          </a:xfrm>
          <a:prstGeom prst="rect">
            <a:avLst/>
          </a:prstGeom>
        </p:spPr>
      </p:pic>
      <p:sp>
        <p:nvSpPr>
          <p:cNvPr id="32" name="TextBox 28"/>
          <p:cNvSpPr txBox="1">
            <a:spLocks noChangeArrowheads="1"/>
          </p:cNvSpPr>
          <p:nvPr/>
        </p:nvSpPr>
        <p:spPr bwMode="auto">
          <a:xfrm>
            <a:off x="4028287" y="4917758"/>
            <a:ext cx="4431502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9375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</a:rPr>
              <a:t>Ресторан при гостинице «Эрмитаж», Брест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36" y="1598635"/>
            <a:ext cx="492752" cy="5077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65" y="2191600"/>
            <a:ext cx="874141" cy="775586"/>
          </a:xfrm>
          <a:prstGeom prst="rect">
            <a:avLst/>
          </a:prstGeom>
        </p:spPr>
      </p:pic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4404441" y="2469169"/>
            <a:ext cx="3898330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9375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</a:rPr>
              <a:t>Ресторан «Королевская охота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</a:rPr>
              <a:t>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24" y="5610355"/>
            <a:ext cx="874141" cy="7755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50" y="5735611"/>
            <a:ext cx="492752" cy="507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3511" y="5709665"/>
            <a:ext cx="5458689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</a:rPr>
              <a:t>Колледжи по профилю реализации образовательных программ среднего специального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9927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5B99ED-844D-4897-8C7C-AB5613097317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fld id="{7EF0DF74-C2D2-4A63-B592-83DD5A624D4A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3C4EFD-EA17-4B4D-82DE-19AC3C322F81}"/>
              </a:ext>
            </a:extLst>
          </p:cNvPr>
          <p:cNvSpPr txBox="1"/>
          <p:nvPr/>
        </p:nvSpPr>
        <p:spPr>
          <a:xfrm>
            <a:off x="1354531" y="326796"/>
            <a:ext cx="684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МОЖЕШЬ ПОСТУПИТЬ К НАМ?</a:t>
            </a:r>
            <a:endParaRPr lang="x-none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5000" t="12535" r="26442" b="3417"/>
          <a:stretch/>
        </p:blipFill>
        <p:spPr bwMode="auto">
          <a:xfrm>
            <a:off x="1317175" y="892629"/>
            <a:ext cx="6433457" cy="5551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52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5CD6AE-BF0A-4135-9E88-5F6829A14459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fld id="{7EF0DF74-C2D2-4A63-B592-83DD5A624D4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5EF79F-12FA-428B-99BF-FD8EBD69FEEC}"/>
              </a:ext>
            </a:extLst>
          </p:cNvPr>
          <p:cNvSpPr txBox="1"/>
          <p:nvPr/>
        </p:nvSpPr>
        <p:spPr>
          <a:xfrm>
            <a:off x="1354531" y="326796"/>
            <a:ext cx="684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МОЖЕШЬ ПОСТУПИТЬ К НАМ?</a:t>
            </a:r>
            <a:endParaRPr lang="x-none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10C0833-5976-497A-94DA-71E6A8D6A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48" t="5442" r="2989" b="82252"/>
          <a:stretch/>
        </p:blipFill>
        <p:spPr>
          <a:xfrm>
            <a:off x="4402317" y="788461"/>
            <a:ext cx="4458879" cy="729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39BD40-77CC-4233-96E2-74BEC259B40F}"/>
              </a:ext>
            </a:extLst>
          </p:cNvPr>
          <p:cNvSpPr txBox="1"/>
          <p:nvPr/>
        </p:nvSpPr>
        <p:spPr>
          <a:xfrm>
            <a:off x="4034671" y="1027523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69D9B55-7722-4641-97FD-CAB610992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07" r="12474" b="50000"/>
          <a:stretch/>
        </p:blipFill>
        <p:spPr>
          <a:xfrm>
            <a:off x="4467882" y="1543346"/>
            <a:ext cx="3319785" cy="939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B5303-C5F5-46BB-B000-7A166AEACA92}"/>
              </a:ext>
            </a:extLst>
          </p:cNvPr>
          <p:cNvSpPr txBox="1"/>
          <p:nvPr/>
        </p:nvSpPr>
        <p:spPr>
          <a:xfrm>
            <a:off x="4007959" y="21320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8D89B1A-60B7-470E-BB09-BA60A55FE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86" y="2531657"/>
            <a:ext cx="8678948" cy="20127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CBA654-06E7-4E17-AE0C-727D00893878}"/>
              </a:ext>
            </a:extLst>
          </p:cNvPr>
          <p:cNvSpPr txBox="1"/>
          <p:nvPr/>
        </p:nvSpPr>
        <p:spPr>
          <a:xfrm>
            <a:off x="78551" y="34910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99E05EE-F675-427A-8F0A-7EB137B0FF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61" t="50069" r="19715"/>
          <a:stretch/>
        </p:blipFill>
        <p:spPr>
          <a:xfrm>
            <a:off x="2577513" y="5431192"/>
            <a:ext cx="5863472" cy="292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FC7FCCD-E6EF-467F-86DA-FD1CD1C0F277}"/>
              </a:ext>
            </a:extLst>
          </p:cNvPr>
          <p:cNvSpPr txBox="1"/>
          <p:nvPr/>
        </p:nvSpPr>
        <p:spPr>
          <a:xfrm>
            <a:off x="182248" y="4434405"/>
            <a:ext cx="8678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  <a:r>
              <a:rPr lang="ru-RU" sz="1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Министерства образования Республики Беларусь</a:t>
            </a:r>
            <a:r>
              <a:rPr lang="ru-RU" sz="1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09.02.2023 № 44</a:t>
            </a:r>
            <a:endParaRPr lang="ru-RU" sz="1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i="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ВОСТРЕБОВАННЫХ ЭКОНОМИКОЙ СПЕЦИАЛЬНОСТЕЙ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поступлении на которые зачисляются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 высшего образования Республики Беларусь</a:t>
            </a:r>
            <a:endParaRPr lang="ru-RU" sz="1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2BFFEE3-5F86-47C5-A98C-0D4DE5B82A29}"/>
              </a:ext>
            </a:extLst>
          </p:cNvPr>
          <p:cNvSpPr txBox="1"/>
          <p:nvPr/>
        </p:nvSpPr>
        <p:spPr>
          <a:xfrm>
            <a:off x="80119" y="585876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C4B9C4-B689-4802-BCEC-67D31C99BD03}"/>
              </a:ext>
            </a:extLst>
          </p:cNvPr>
          <p:cNvSpPr txBox="1"/>
          <p:nvPr/>
        </p:nvSpPr>
        <p:spPr>
          <a:xfrm>
            <a:off x="599275" y="5745634"/>
            <a:ext cx="7841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(ЦЭ или ЦТ),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Математика (ЦЭ или ЦТ),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Белорусский/Русский язык (ЦЭ).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осклицательный знак со сплошной заливкой">
            <a:extLst>
              <a:ext uri="{FF2B5EF4-FFF2-40B4-BE49-F238E27FC236}">
                <a16:creationId xmlns:a16="http://schemas.microsoft.com/office/drawing/2014/main" xmlns="" id="{438D769E-13A7-4D78-8B4D-FECB21BC7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8463" y="1564746"/>
            <a:ext cx="914400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1929" y="1514765"/>
            <a:ext cx="411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ХИМИЯ: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21.11.2024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– дистанционный этап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23.02.2025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– заключительный этап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9"/>
          <a:srcRect l="25696" t="38899" r="51213" b="40575"/>
          <a:stretch/>
        </p:blipFill>
        <p:spPr bwMode="auto">
          <a:xfrm>
            <a:off x="424886" y="908093"/>
            <a:ext cx="3609784" cy="1623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8950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13683</TotalTime>
  <Words>230</Words>
  <Application>Microsoft Office PowerPoint</Application>
  <PresentationFormat>Экран (4:3)</PresentationFormat>
  <Paragraphs>42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Impact</vt:lpstr>
      <vt:lpstr>Times New Roman</vt:lpstr>
      <vt:lpstr>Wingdings</vt:lpstr>
      <vt:lpstr>Тема Office</vt:lpstr>
      <vt:lpstr>  Факультет биологии и экологии   Кафедра технологии, физиологии и гигиены питания                                     kaf_foodstuff Специальность 6-05-0721-03 «Производство продукции и организация общественного питания»  Квалификация «Инженер-технолог» </vt:lpstr>
      <vt:lpstr>ГЕОГРАФИЯ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ГрГУ имени Янки Купалы</dc:title>
  <dc:creator>aids</dc:creator>
  <cp:lastModifiedBy>ЧЕКЕЛЬ АННА ВАЦЛАВОВНА</cp:lastModifiedBy>
  <cp:revision>1209</cp:revision>
  <cp:lastPrinted>2023-02-14T07:39:15Z</cp:lastPrinted>
  <dcterms:modified xsi:type="dcterms:W3CDTF">2024-11-26T09:34:39Z</dcterms:modified>
</cp:coreProperties>
</file>