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IBM Plex Sans"/>
      <p:regular r:id="rId18"/>
      <p:bold r:id="rId19"/>
      <p:italic r:id="rId20"/>
      <p:boldItalic r:id="rId21"/>
    </p:embeddedFont>
    <p:embeddedFont>
      <p:font typeface="NTR"/>
      <p:regular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3" roundtripDataSignature="AMtx7mhiW403NF4tD5JmQhBoYSqubIM+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IBMPlexSans-italic.fntdata"/><Relationship Id="rId11" Type="http://schemas.openxmlformats.org/officeDocument/2006/relationships/slide" Target="slides/slide6.xml"/><Relationship Id="rId22" Type="http://schemas.openxmlformats.org/officeDocument/2006/relationships/font" Target="fonts/NTR-regular.fntdata"/><Relationship Id="rId10" Type="http://schemas.openxmlformats.org/officeDocument/2006/relationships/slide" Target="slides/slide5.xml"/><Relationship Id="rId21" Type="http://schemas.openxmlformats.org/officeDocument/2006/relationships/font" Target="fonts/IBMPlexSans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IBMPlexSans-bold.fntdata"/><Relationship Id="rId6" Type="http://schemas.openxmlformats.org/officeDocument/2006/relationships/slide" Target="slides/slide1.xml"/><Relationship Id="rId18" Type="http://schemas.openxmlformats.org/officeDocument/2006/relationships/font" Target="fonts/IBMPlex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4.png"/><Relationship Id="rId10" Type="http://schemas.openxmlformats.org/officeDocument/2006/relationships/image" Target="../media/image19.png"/><Relationship Id="rId13" Type="http://schemas.openxmlformats.org/officeDocument/2006/relationships/image" Target="../media/image10.png"/><Relationship Id="rId1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7.png"/><Relationship Id="rId9" Type="http://schemas.openxmlformats.org/officeDocument/2006/relationships/image" Target="../media/image1.png"/><Relationship Id="rId14" Type="http://schemas.openxmlformats.org/officeDocument/2006/relationships/image" Target="../media/image3.png"/><Relationship Id="rId5" Type="http://schemas.openxmlformats.org/officeDocument/2006/relationships/image" Target="../media/image8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20.jpg"/><Relationship Id="rId6" Type="http://schemas.openxmlformats.org/officeDocument/2006/relationships/image" Target="../media/image6.jpg"/><Relationship Id="rId7" Type="http://schemas.openxmlformats.org/officeDocument/2006/relationships/image" Target="../media/image1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63503" y="-63503"/>
            <a:ext cx="9270997" cy="4031685"/>
          </a:xfrm>
          <a:custGeom>
            <a:rect b="b" l="l" r="r" t="t"/>
            <a:pathLst>
              <a:path extrusionOk="0" h="4031685" w="9270997">
                <a:moveTo>
                  <a:pt x="0" y="0"/>
                </a:moveTo>
                <a:lnTo>
                  <a:pt x="9270997" y="0"/>
                </a:lnTo>
                <a:lnTo>
                  <a:pt x="9270997" y="4031685"/>
                </a:lnTo>
                <a:lnTo>
                  <a:pt x="0" y="403168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1402080" y="818388"/>
            <a:ext cx="6869430" cy="718566"/>
          </a:xfrm>
          <a:custGeom>
            <a:rect b="b" l="l" r="r" t="t"/>
            <a:pathLst>
              <a:path extrusionOk="0" h="718566" w="6869430">
                <a:moveTo>
                  <a:pt x="0" y="0"/>
                </a:moveTo>
                <a:lnTo>
                  <a:pt x="6869430" y="0"/>
                </a:lnTo>
                <a:lnTo>
                  <a:pt x="6869430" y="718566"/>
                </a:lnTo>
                <a:lnTo>
                  <a:pt x="0" y="71856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"/>
          <p:cNvSpPr/>
          <p:nvPr/>
        </p:nvSpPr>
        <p:spPr>
          <a:xfrm>
            <a:off x="1369185" y="799967"/>
            <a:ext cx="6935219" cy="783974"/>
          </a:xfrm>
          <a:custGeom>
            <a:rect b="b" l="l" r="r" t="t"/>
            <a:pathLst>
              <a:path extrusionOk="0" h="783974" w="6935219">
                <a:moveTo>
                  <a:pt x="0" y="0"/>
                </a:moveTo>
                <a:lnTo>
                  <a:pt x="6935220" y="0"/>
                </a:lnTo>
                <a:lnTo>
                  <a:pt x="6935220" y="783974"/>
                </a:lnTo>
                <a:lnTo>
                  <a:pt x="0" y="7839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7" name="Google Shape;87;p1"/>
          <p:cNvSpPr/>
          <p:nvPr/>
        </p:nvSpPr>
        <p:spPr>
          <a:xfrm>
            <a:off x="3680460" y="1780032"/>
            <a:ext cx="2288286" cy="537210"/>
          </a:xfrm>
          <a:custGeom>
            <a:rect b="b" l="l" r="r" t="t"/>
            <a:pathLst>
              <a:path extrusionOk="0" h="537210" w="2288286">
                <a:moveTo>
                  <a:pt x="0" y="0"/>
                </a:moveTo>
                <a:lnTo>
                  <a:pt x="2288286" y="0"/>
                </a:lnTo>
                <a:lnTo>
                  <a:pt x="2288286" y="537210"/>
                </a:lnTo>
                <a:lnTo>
                  <a:pt x="0" y="5372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"/>
          <p:cNvSpPr/>
          <p:nvPr/>
        </p:nvSpPr>
        <p:spPr>
          <a:xfrm>
            <a:off x="3627244" y="1726816"/>
            <a:ext cx="2354704" cy="602742"/>
          </a:xfrm>
          <a:custGeom>
            <a:rect b="b" l="l" r="r" t="t"/>
            <a:pathLst>
              <a:path extrusionOk="0" h="602742" w="2354704">
                <a:moveTo>
                  <a:pt x="0" y="0"/>
                </a:moveTo>
                <a:lnTo>
                  <a:pt x="2354704" y="0"/>
                </a:lnTo>
                <a:lnTo>
                  <a:pt x="2354704" y="602742"/>
                </a:lnTo>
                <a:lnTo>
                  <a:pt x="0" y="6027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9" name="Google Shape;89;p1"/>
          <p:cNvSpPr/>
          <p:nvPr/>
        </p:nvSpPr>
        <p:spPr>
          <a:xfrm>
            <a:off x="1929384" y="2474976"/>
            <a:ext cx="2289810" cy="572262"/>
          </a:xfrm>
          <a:custGeom>
            <a:rect b="b" l="l" r="r" t="t"/>
            <a:pathLst>
              <a:path extrusionOk="0" h="572262" w="2289810">
                <a:moveTo>
                  <a:pt x="0" y="0"/>
                </a:moveTo>
                <a:lnTo>
                  <a:pt x="2289810" y="0"/>
                </a:lnTo>
                <a:lnTo>
                  <a:pt x="2289810" y="572262"/>
                </a:lnTo>
                <a:lnTo>
                  <a:pt x="0" y="5722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0" name="Google Shape;90;p1"/>
          <p:cNvSpPr/>
          <p:nvPr/>
        </p:nvSpPr>
        <p:spPr>
          <a:xfrm>
            <a:off x="1877130" y="2422522"/>
            <a:ext cx="2354132" cy="636651"/>
          </a:xfrm>
          <a:custGeom>
            <a:rect b="b" l="l" r="r" t="t"/>
            <a:pathLst>
              <a:path extrusionOk="0" h="636651" w="2354132">
                <a:moveTo>
                  <a:pt x="0" y="0"/>
                </a:moveTo>
                <a:lnTo>
                  <a:pt x="2354132" y="0"/>
                </a:lnTo>
                <a:lnTo>
                  <a:pt x="2354132" y="636651"/>
                </a:lnTo>
                <a:lnTo>
                  <a:pt x="0" y="6366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1"/>
          <p:cNvSpPr/>
          <p:nvPr/>
        </p:nvSpPr>
        <p:spPr>
          <a:xfrm>
            <a:off x="4393692" y="2749267"/>
            <a:ext cx="422910" cy="147095"/>
          </a:xfrm>
          <a:custGeom>
            <a:rect b="b" l="l" r="r" t="t"/>
            <a:pathLst>
              <a:path extrusionOk="0" h="147095" w="422910">
                <a:moveTo>
                  <a:pt x="0" y="0"/>
                </a:moveTo>
                <a:lnTo>
                  <a:pt x="422910" y="0"/>
                </a:lnTo>
                <a:lnTo>
                  <a:pt x="422910" y="147095"/>
                </a:lnTo>
                <a:lnTo>
                  <a:pt x="0" y="14709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1"/>
          <p:cNvSpPr/>
          <p:nvPr/>
        </p:nvSpPr>
        <p:spPr>
          <a:xfrm>
            <a:off x="4340857" y="2697185"/>
            <a:ext cx="488604" cy="212007"/>
          </a:xfrm>
          <a:custGeom>
            <a:rect b="b" l="l" r="r" t="t"/>
            <a:pathLst>
              <a:path extrusionOk="0" h="212007" w="488604">
                <a:moveTo>
                  <a:pt x="0" y="0"/>
                </a:moveTo>
                <a:lnTo>
                  <a:pt x="488604" y="0"/>
                </a:lnTo>
                <a:lnTo>
                  <a:pt x="488604" y="212007"/>
                </a:lnTo>
                <a:lnTo>
                  <a:pt x="0" y="21200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3" name="Google Shape;93;p1"/>
          <p:cNvSpPr/>
          <p:nvPr/>
        </p:nvSpPr>
        <p:spPr>
          <a:xfrm>
            <a:off x="4974336" y="2602992"/>
            <a:ext cx="2762250" cy="537210"/>
          </a:xfrm>
          <a:custGeom>
            <a:rect b="b" l="l" r="r" t="t"/>
            <a:pathLst>
              <a:path extrusionOk="0" h="537210" w="2762250">
                <a:moveTo>
                  <a:pt x="0" y="0"/>
                </a:moveTo>
                <a:lnTo>
                  <a:pt x="2762250" y="0"/>
                </a:lnTo>
                <a:lnTo>
                  <a:pt x="2762250" y="537210"/>
                </a:lnTo>
                <a:lnTo>
                  <a:pt x="0" y="5372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4" name="Google Shape;94;p1"/>
          <p:cNvSpPr/>
          <p:nvPr/>
        </p:nvSpPr>
        <p:spPr>
          <a:xfrm>
            <a:off x="4921120" y="2549776"/>
            <a:ext cx="2828096" cy="602742"/>
          </a:xfrm>
          <a:custGeom>
            <a:rect b="b" l="l" r="r" t="t"/>
            <a:pathLst>
              <a:path extrusionOk="0" h="602742" w="2828096">
                <a:moveTo>
                  <a:pt x="0" y="0"/>
                </a:moveTo>
                <a:lnTo>
                  <a:pt x="2828096" y="0"/>
                </a:lnTo>
                <a:lnTo>
                  <a:pt x="2828096" y="602742"/>
                </a:lnTo>
                <a:lnTo>
                  <a:pt x="0" y="6027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5" name="Google Shape;95;p1"/>
          <p:cNvSpPr/>
          <p:nvPr/>
        </p:nvSpPr>
        <p:spPr>
          <a:xfrm>
            <a:off x="-63503" y="3643372"/>
            <a:ext cx="1879412" cy="1662945"/>
          </a:xfrm>
          <a:custGeom>
            <a:rect b="b" l="l" r="r" t="t"/>
            <a:pathLst>
              <a:path extrusionOk="0" h="1662945" w="1879412">
                <a:moveTo>
                  <a:pt x="0" y="0"/>
                </a:moveTo>
                <a:lnTo>
                  <a:pt x="1879412" y="0"/>
                </a:lnTo>
                <a:lnTo>
                  <a:pt x="1879412" y="1662946"/>
                </a:lnTo>
                <a:lnTo>
                  <a:pt x="0" y="16629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1"/>
          <p:cNvSpPr txBox="1"/>
          <p:nvPr/>
        </p:nvSpPr>
        <p:spPr>
          <a:xfrm>
            <a:off x="3284708" y="3977707"/>
            <a:ext cx="3104174" cy="7548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6" u="none" cap="none" strike="noStrike">
                <a:solidFill>
                  <a:srgbClr val="0070C0"/>
                </a:solidFill>
                <a:latin typeface="NTR"/>
                <a:ea typeface="NTR"/>
                <a:cs typeface="NTR"/>
                <a:sym typeface="NTR"/>
              </a:rPr>
              <a:t>ЛЕТО 2025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0"/>
          <p:cNvSpPr txBox="1"/>
          <p:nvPr/>
        </p:nvSpPr>
        <p:spPr>
          <a:xfrm>
            <a:off x="471526" y="1535144"/>
            <a:ext cx="8396983" cy="28369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ОСНОВНЫЕ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МЕРОПРИЯТИЯ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АКЦИИ:</a:t>
            </a:r>
            <a:endParaRPr/>
          </a:p>
          <a:p>
            <a:pPr indent="0" lvl="0" marL="0" marR="0" rtl="0" algn="l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мероприятия, которые будут реализовываться впервые:</a:t>
            </a:r>
            <a:endParaRPr/>
          </a:p>
          <a:p>
            <a:pPr indent="-342900" lvl="0" marL="34290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▪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онлайн-эстафета воспитательно-оздоровительных учреждений образования </a:t>
            </a:r>
            <a:r>
              <a:rPr b="1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«Я, ты, он, она – вместе целая страна»</a:t>
            </a: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эстафета акций презентации деятельности воспитательно-оздоровительных учреждений образования;</a:t>
            </a:r>
            <a:endParaRPr/>
          </a:p>
        </p:txBody>
      </p:sp>
      <p:sp>
        <p:nvSpPr>
          <p:cNvPr id="179" name="Google Shape;179;p10"/>
          <p:cNvSpPr/>
          <p:nvPr/>
        </p:nvSpPr>
        <p:spPr>
          <a:xfrm>
            <a:off x="-63503" y="-63503"/>
            <a:ext cx="9270997" cy="1771583"/>
          </a:xfrm>
          <a:custGeom>
            <a:rect b="b" l="l" r="r" t="t"/>
            <a:pathLst>
              <a:path extrusionOk="0" h="1771583" w="9270997">
                <a:moveTo>
                  <a:pt x="0" y="0"/>
                </a:moveTo>
                <a:lnTo>
                  <a:pt x="9270997" y="0"/>
                </a:lnTo>
                <a:lnTo>
                  <a:pt x="9270997" y="1771583"/>
                </a:lnTo>
                <a:lnTo>
                  <a:pt x="0" y="17715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0" name="Google Shape;180;p10"/>
          <p:cNvSpPr txBox="1"/>
          <p:nvPr/>
        </p:nvSpPr>
        <p:spPr>
          <a:xfrm>
            <a:off x="2896324" y="341657"/>
            <a:ext cx="3616309" cy="6890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98" u="none" cap="none" strike="noStrike">
                <a:solidFill>
                  <a:srgbClr val="FEFEFE"/>
                </a:solidFill>
                <a:latin typeface="NTR"/>
                <a:ea typeface="NTR"/>
                <a:cs typeface="NTR"/>
                <a:sym typeface="NTR"/>
              </a:rPr>
              <a:t>Лето –детям </a:t>
            </a:r>
            <a:endParaRPr/>
          </a:p>
        </p:txBody>
      </p:sp>
      <p:sp>
        <p:nvSpPr>
          <p:cNvPr id="181" name="Google Shape;181;p10"/>
          <p:cNvSpPr/>
          <p:nvPr/>
        </p:nvSpPr>
        <p:spPr>
          <a:xfrm>
            <a:off x="0" y="-109989"/>
            <a:ext cx="1879412" cy="1662945"/>
          </a:xfrm>
          <a:custGeom>
            <a:rect b="b" l="l" r="r" t="t"/>
            <a:pathLst>
              <a:path extrusionOk="0" h="1662945" w="1879412">
                <a:moveTo>
                  <a:pt x="0" y="0"/>
                </a:moveTo>
                <a:lnTo>
                  <a:pt x="1879412" y="0"/>
                </a:lnTo>
                <a:lnTo>
                  <a:pt x="1879412" y="1662945"/>
                </a:lnTo>
                <a:lnTo>
                  <a:pt x="0" y="16629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1"/>
          <p:cNvSpPr txBox="1"/>
          <p:nvPr/>
        </p:nvSpPr>
        <p:spPr>
          <a:xfrm>
            <a:off x="487903" y="1356309"/>
            <a:ext cx="8168183" cy="37871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1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ОСНОВНЫЕ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МЕРОПРИЯТИЯ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АКЦИИ:</a:t>
            </a:r>
            <a:endParaRPr/>
          </a:p>
          <a:p>
            <a:pPr indent="0" lvl="0" marL="0" marR="0" rtl="0" algn="l">
              <a:lnSpc>
                <a:spcPct val="133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мероприятия, которые будут реализовываться впервые:</a:t>
            </a:r>
            <a:endParaRPr/>
          </a:p>
          <a:p>
            <a:pPr indent="-285750" lvl="0" marL="285750" marR="0" rtl="0" algn="just">
              <a:lnSpc>
                <a:spcPct val="15676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4"/>
              <a:buFont typeface="Noto Sans Symbols"/>
              <a:buChar char="▪"/>
            </a:pPr>
            <a:r>
              <a:rPr b="0" i="0" lang="en-US" sz="150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акция «Эстафета полезных дел, или Каждый день необыкновенный» </a:t>
            </a: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проведение трудовых акций по наведению порядка и поддержанию в надлежащем виде чистоты на территории оздоровительного лагеря, населенного пункта, учреждения образования с предоставлением фотоотчета;</a:t>
            </a:r>
            <a:endParaRPr/>
          </a:p>
          <a:p>
            <a:pPr indent="-285750" lvl="0" marL="285750" marR="0" rtl="0" algn="just">
              <a:lnSpc>
                <a:spcPct val="15676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Noto Sans Symbols"/>
              <a:buChar char="▪"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тематические </a:t>
            </a:r>
            <a:r>
              <a:rPr b="1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флешмобы «Актив! Здоровье! Позитив!» </a:t>
            </a: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проведение на протяжении летней оздоровительной кампании (в дни, определенные положением) тематических флешмобов и размещение видео на «TRIO.BY», в социальных сетях. Тематика будет озвучиваться за 1 день до флешмоба;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1"/>
          <p:cNvSpPr/>
          <p:nvPr/>
        </p:nvSpPr>
        <p:spPr>
          <a:xfrm>
            <a:off x="-63505" y="-173470"/>
            <a:ext cx="9270997" cy="1771583"/>
          </a:xfrm>
          <a:custGeom>
            <a:rect b="b" l="l" r="r" t="t"/>
            <a:pathLst>
              <a:path extrusionOk="0" h="1771583" w="9270997">
                <a:moveTo>
                  <a:pt x="0" y="0"/>
                </a:moveTo>
                <a:lnTo>
                  <a:pt x="9270997" y="0"/>
                </a:lnTo>
                <a:lnTo>
                  <a:pt x="9270997" y="1771583"/>
                </a:lnTo>
                <a:lnTo>
                  <a:pt x="0" y="17715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8" name="Google Shape;188;p11"/>
          <p:cNvSpPr txBox="1"/>
          <p:nvPr/>
        </p:nvSpPr>
        <p:spPr>
          <a:xfrm>
            <a:off x="2896324" y="341657"/>
            <a:ext cx="3616309" cy="6890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98" u="none" cap="none" strike="noStrike">
                <a:solidFill>
                  <a:srgbClr val="FEFEFE"/>
                </a:solidFill>
                <a:latin typeface="NTR"/>
                <a:ea typeface="NTR"/>
                <a:cs typeface="NTR"/>
                <a:sym typeface="NTR"/>
              </a:rPr>
              <a:t>Лето –детям </a:t>
            </a:r>
            <a:endParaRPr/>
          </a:p>
        </p:txBody>
      </p:sp>
      <p:sp>
        <p:nvSpPr>
          <p:cNvPr id="189" name="Google Shape;189;p11"/>
          <p:cNvSpPr/>
          <p:nvPr/>
        </p:nvSpPr>
        <p:spPr>
          <a:xfrm>
            <a:off x="0" y="-193834"/>
            <a:ext cx="1879412" cy="1662945"/>
          </a:xfrm>
          <a:custGeom>
            <a:rect b="b" l="l" r="r" t="t"/>
            <a:pathLst>
              <a:path extrusionOk="0" h="1662945" w="1879412">
                <a:moveTo>
                  <a:pt x="0" y="0"/>
                </a:moveTo>
                <a:lnTo>
                  <a:pt x="1879412" y="0"/>
                </a:lnTo>
                <a:lnTo>
                  <a:pt x="1879412" y="1662945"/>
                </a:lnTo>
                <a:lnTo>
                  <a:pt x="0" y="16629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2"/>
          <p:cNvSpPr txBox="1"/>
          <p:nvPr/>
        </p:nvSpPr>
        <p:spPr>
          <a:xfrm>
            <a:off x="381000" y="1581912"/>
            <a:ext cx="8281264" cy="34378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1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ОСНОВНЫЕ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МЕРОПРИЯТИЯ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АКЦИИ:</a:t>
            </a:r>
            <a:endParaRPr/>
          </a:p>
          <a:p>
            <a:pPr indent="0" lvl="0" marL="0" marR="0" rtl="0" algn="l">
              <a:lnSpc>
                <a:spcPct val="1399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4" u="none" cap="none" strike="noStrike">
                <a:solidFill>
                  <a:srgbClr val="0070C0"/>
                </a:solidFill>
                <a:latin typeface="IBM Plex Sans"/>
                <a:ea typeface="IBM Plex Sans"/>
                <a:cs typeface="IBM Plex Sans"/>
                <a:sym typeface="IBM Plex Sans"/>
              </a:rPr>
              <a:t>мероприятия, которые будут реализовываться впервые:</a:t>
            </a:r>
            <a:endParaRPr/>
          </a:p>
          <a:p>
            <a:pPr indent="-285750" lvl="0" marL="285750" marR="0" rtl="0" algn="just">
              <a:lnSpc>
                <a:spcPct val="13996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4"/>
              <a:buFont typeface="Noto Sans Symbols"/>
              <a:buChar char="▪"/>
            </a:pPr>
            <a:r>
              <a:rPr b="1" i="0" lang="en-US" sz="170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акция «Память благодарных сердец» </a:t>
            </a:r>
            <a:r>
              <a:rPr b="0" i="0" lang="en-US" sz="170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предполагает работы по наведению порядка и поддержанию в надлежащем виде памятных мест, посвященных событиям Великой Отечественной войны;</a:t>
            </a:r>
            <a:endParaRPr/>
          </a:p>
          <a:p>
            <a:pPr indent="-285750" lvl="0" marL="285750" marR="0" rtl="0" algn="just">
              <a:lnSpc>
                <a:spcPct val="13996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4"/>
              <a:buFont typeface="Noto Sans Symbols"/>
              <a:buChar char="▪"/>
            </a:pPr>
            <a:r>
              <a:rPr b="1" i="0" lang="en-US" sz="170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детский конкурс идей по организации летнего отдыха и оздоровления «Раскрась свое лето» </a:t>
            </a:r>
            <a:r>
              <a:rPr b="0" i="0" lang="en-US" sz="170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конкурс проводится на региональном уровне среди учащихся учреждений образования в 2 этапа: </a:t>
            </a:r>
            <a:endParaRPr/>
          </a:p>
          <a:p>
            <a:pPr indent="0" lvl="0" marL="0" marR="0" rtl="0" algn="just">
              <a:lnSpc>
                <a:spcPct val="13996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этап – апрель-май 2025 года: конкурс идей, отбор лучших; </a:t>
            </a:r>
            <a:endParaRPr/>
          </a:p>
          <a:p>
            <a:pPr indent="0" lvl="0" marL="0" marR="0" rtl="0" algn="just">
              <a:lnSpc>
                <a:spcPct val="13996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 этап – июнь-август 2025 года: реализация идей в воспитательнооздоровительных учреждениях образования</a:t>
            </a:r>
            <a:endParaRPr b="0" i="0" sz="1704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2"/>
          <p:cNvSpPr/>
          <p:nvPr/>
        </p:nvSpPr>
        <p:spPr>
          <a:xfrm>
            <a:off x="-63503" y="-63503"/>
            <a:ext cx="9270997" cy="1771583"/>
          </a:xfrm>
          <a:custGeom>
            <a:rect b="b" l="l" r="r" t="t"/>
            <a:pathLst>
              <a:path extrusionOk="0" h="1771583" w="9270997">
                <a:moveTo>
                  <a:pt x="0" y="0"/>
                </a:moveTo>
                <a:lnTo>
                  <a:pt x="9270997" y="0"/>
                </a:lnTo>
                <a:lnTo>
                  <a:pt x="9270997" y="1771583"/>
                </a:lnTo>
                <a:lnTo>
                  <a:pt x="0" y="17715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6" name="Google Shape;196;p12"/>
          <p:cNvSpPr txBox="1"/>
          <p:nvPr/>
        </p:nvSpPr>
        <p:spPr>
          <a:xfrm>
            <a:off x="2896324" y="341657"/>
            <a:ext cx="3616309" cy="6890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98" u="none" cap="none" strike="noStrike">
                <a:solidFill>
                  <a:srgbClr val="FEFEFE"/>
                </a:solidFill>
                <a:latin typeface="NTR"/>
                <a:ea typeface="NTR"/>
                <a:cs typeface="NTR"/>
                <a:sym typeface="NTR"/>
              </a:rPr>
              <a:t>Лето –детям </a:t>
            </a:r>
            <a:endParaRPr/>
          </a:p>
        </p:txBody>
      </p:sp>
      <p:sp>
        <p:nvSpPr>
          <p:cNvPr id="197" name="Google Shape;197;p12"/>
          <p:cNvSpPr/>
          <p:nvPr/>
        </p:nvSpPr>
        <p:spPr>
          <a:xfrm>
            <a:off x="0" y="-109989"/>
            <a:ext cx="1879412" cy="1662945"/>
          </a:xfrm>
          <a:custGeom>
            <a:rect b="b" l="l" r="r" t="t"/>
            <a:pathLst>
              <a:path extrusionOk="0" h="1662945" w="1879412">
                <a:moveTo>
                  <a:pt x="0" y="0"/>
                </a:moveTo>
                <a:lnTo>
                  <a:pt x="1879412" y="0"/>
                </a:lnTo>
                <a:lnTo>
                  <a:pt x="1879412" y="1662945"/>
                </a:lnTo>
                <a:lnTo>
                  <a:pt x="0" y="16629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/>
          <p:nvPr/>
        </p:nvSpPr>
        <p:spPr>
          <a:xfrm>
            <a:off x="-63503" y="-63503"/>
            <a:ext cx="9270997" cy="1771583"/>
          </a:xfrm>
          <a:custGeom>
            <a:rect b="b" l="l" r="r" t="t"/>
            <a:pathLst>
              <a:path extrusionOk="0" h="1771583" w="9270997">
                <a:moveTo>
                  <a:pt x="0" y="0"/>
                </a:moveTo>
                <a:lnTo>
                  <a:pt x="9270997" y="0"/>
                </a:lnTo>
                <a:lnTo>
                  <a:pt x="9270997" y="1771583"/>
                </a:lnTo>
                <a:lnTo>
                  <a:pt x="0" y="17715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2" name="Google Shape;102;p2"/>
          <p:cNvSpPr txBox="1"/>
          <p:nvPr/>
        </p:nvSpPr>
        <p:spPr>
          <a:xfrm>
            <a:off x="3134087" y="324291"/>
            <a:ext cx="3616309" cy="6890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98" u="none" cap="none" strike="noStrike">
                <a:solidFill>
                  <a:srgbClr val="FEFEFE"/>
                </a:solidFill>
                <a:latin typeface="NTR"/>
                <a:ea typeface="NTR"/>
                <a:cs typeface="NTR"/>
                <a:sym typeface="NTR"/>
              </a:rPr>
              <a:t>Лето –детям </a:t>
            </a:r>
            <a:endParaRPr/>
          </a:p>
        </p:txBody>
      </p:sp>
      <p:sp>
        <p:nvSpPr>
          <p:cNvPr id="103" name="Google Shape;103;p2"/>
          <p:cNvSpPr txBox="1"/>
          <p:nvPr/>
        </p:nvSpPr>
        <p:spPr>
          <a:xfrm>
            <a:off x="156115" y="1504192"/>
            <a:ext cx="4181309" cy="63815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71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98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ДЕВИЗ АКЦИИ:</a:t>
            </a:r>
            <a:endParaRPr/>
          </a:p>
        </p:txBody>
      </p:sp>
      <p:sp>
        <p:nvSpPr>
          <p:cNvPr id="104" name="Google Shape;104;p2"/>
          <p:cNvSpPr txBox="1"/>
          <p:nvPr/>
        </p:nvSpPr>
        <p:spPr>
          <a:xfrm>
            <a:off x="491047" y="2393403"/>
            <a:ext cx="8161896" cy="9966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71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98" u="none" cap="none" strike="noStrike">
                <a:solidFill>
                  <a:srgbClr val="0070C0"/>
                </a:solidFill>
                <a:latin typeface="NTR"/>
                <a:ea typeface="NTR"/>
                <a:cs typeface="NTR"/>
                <a:sym typeface="NTR"/>
              </a:rPr>
              <a:t>«Пусть будет мирным небо </a:t>
            </a:r>
            <a:endParaRPr/>
          </a:p>
          <a:p>
            <a:pPr indent="0" lvl="0" marL="0" marR="0" rtl="0" algn="ctr">
              <a:lnSpc>
                <a:spcPct val="691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96" u="none" cap="none" strike="noStrike">
                <a:solidFill>
                  <a:srgbClr val="0070C0"/>
                </a:solidFill>
                <a:latin typeface="NTR"/>
                <a:ea typeface="NTR"/>
                <a:cs typeface="NTR"/>
                <a:sym typeface="NTR"/>
              </a:rPr>
              <a:t>над землей, пусть вечно </a:t>
            </a:r>
            <a:endParaRPr/>
          </a:p>
        </p:txBody>
      </p:sp>
      <p:sp>
        <p:nvSpPr>
          <p:cNvPr id="105" name="Google Shape;105;p2"/>
          <p:cNvSpPr txBox="1"/>
          <p:nvPr/>
        </p:nvSpPr>
        <p:spPr>
          <a:xfrm>
            <a:off x="1071891" y="3275775"/>
            <a:ext cx="7000207" cy="6234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69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98" u="none" cap="none" strike="noStrike">
                <a:solidFill>
                  <a:srgbClr val="0070C0"/>
                </a:solidFill>
                <a:latin typeface="NTR"/>
                <a:ea typeface="NTR"/>
                <a:cs typeface="NTR"/>
                <a:sym typeface="NTR"/>
              </a:rPr>
              <a:t>детство звонкое смеется»</a:t>
            </a:r>
            <a:endParaRPr/>
          </a:p>
        </p:txBody>
      </p:sp>
      <p:sp>
        <p:nvSpPr>
          <p:cNvPr id="106" name="Google Shape;106;p2"/>
          <p:cNvSpPr/>
          <p:nvPr/>
        </p:nvSpPr>
        <p:spPr>
          <a:xfrm>
            <a:off x="-63503" y="-63503"/>
            <a:ext cx="1879412" cy="1662945"/>
          </a:xfrm>
          <a:custGeom>
            <a:rect b="b" l="l" r="r" t="t"/>
            <a:pathLst>
              <a:path extrusionOk="0" h="1662945" w="1879412">
                <a:moveTo>
                  <a:pt x="0" y="0"/>
                </a:moveTo>
                <a:lnTo>
                  <a:pt x="1879412" y="0"/>
                </a:lnTo>
                <a:lnTo>
                  <a:pt x="1879412" y="1662945"/>
                </a:lnTo>
                <a:lnTo>
                  <a:pt x="0" y="16629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/>
          <p:nvPr/>
        </p:nvSpPr>
        <p:spPr>
          <a:xfrm>
            <a:off x="-115595" y="-175659"/>
            <a:ext cx="9375188" cy="1791493"/>
          </a:xfrm>
          <a:custGeom>
            <a:rect b="b" l="l" r="r" t="t"/>
            <a:pathLst>
              <a:path extrusionOk="0" h="1791493" w="9375188">
                <a:moveTo>
                  <a:pt x="0" y="0"/>
                </a:moveTo>
                <a:lnTo>
                  <a:pt x="9375188" y="0"/>
                </a:lnTo>
                <a:lnTo>
                  <a:pt x="9375188" y="1791493"/>
                </a:lnTo>
                <a:lnTo>
                  <a:pt x="0" y="17914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2" name="Google Shape;112;p3"/>
          <p:cNvSpPr/>
          <p:nvPr/>
        </p:nvSpPr>
        <p:spPr>
          <a:xfrm>
            <a:off x="-75694" y="-238537"/>
            <a:ext cx="1879412" cy="1662945"/>
          </a:xfrm>
          <a:custGeom>
            <a:rect b="b" l="l" r="r" t="t"/>
            <a:pathLst>
              <a:path extrusionOk="0" h="1662945" w="1879412">
                <a:moveTo>
                  <a:pt x="0" y="0"/>
                </a:moveTo>
                <a:lnTo>
                  <a:pt x="1879412" y="0"/>
                </a:lnTo>
                <a:lnTo>
                  <a:pt x="1879412" y="1662945"/>
                </a:lnTo>
                <a:lnTo>
                  <a:pt x="0" y="16629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3" name="Google Shape;113;p3"/>
          <p:cNvSpPr/>
          <p:nvPr/>
        </p:nvSpPr>
        <p:spPr>
          <a:xfrm>
            <a:off x="2384257" y="1578172"/>
            <a:ext cx="986101" cy="986101"/>
          </a:xfrm>
          <a:custGeom>
            <a:rect b="b" l="l" r="r" t="t"/>
            <a:pathLst>
              <a:path extrusionOk="0" h="986101" w="986101">
                <a:moveTo>
                  <a:pt x="0" y="0"/>
                </a:moveTo>
                <a:lnTo>
                  <a:pt x="986101" y="0"/>
                </a:lnTo>
                <a:lnTo>
                  <a:pt x="986101" y="986101"/>
                </a:lnTo>
                <a:lnTo>
                  <a:pt x="0" y="98610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4" name="Google Shape;114;p3"/>
          <p:cNvSpPr/>
          <p:nvPr/>
        </p:nvSpPr>
        <p:spPr>
          <a:xfrm>
            <a:off x="6976908" y="1630262"/>
            <a:ext cx="985682" cy="985682"/>
          </a:xfrm>
          <a:custGeom>
            <a:rect b="b" l="l" r="r" t="t"/>
            <a:pathLst>
              <a:path extrusionOk="0" h="985682" w="985682">
                <a:moveTo>
                  <a:pt x="0" y="0"/>
                </a:moveTo>
                <a:lnTo>
                  <a:pt x="985681" y="0"/>
                </a:lnTo>
                <a:lnTo>
                  <a:pt x="985681" y="985681"/>
                </a:lnTo>
                <a:lnTo>
                  <a:pt x="0" y="98568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5" name="Google Shape;115;p3"/>
          <p:cNvSpPr/>
          <p:nvPr/>
        </p:nvSpPr>
        <p:spPr>
          <a:xfrm>
            <a:off x="4680792" y="1597213"/>
            <a:ext cx="985682" cy="985682"/>
          </a:xfrm>
          <a:custGeom>
            <a:rect b="b" l="l" r="r" t="t"/>
            <a:pathLst>
              <a:path extrusionOk="0" h="985682" w="985682">
                <a:moveTo>
                  <a:pt x="0" y="0"/>
                </a:moveTo>
                <a:lnTo>
                  <a:pt x="985681" y="0"/>
                </a:lnTo>
                <a:lnTo>
                  <a:pt x="985681" y="985682"/>
                </a:lnTo>
                <a:lnTo>
                  <a:pt x="0" y="98568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6" name="Google Shape;116;p3"/>
          <p:cNvSpPr txBox="1"/>
          <p:nvPr/>
        </p:nvSpPr>
        <p:spPr>
          <a:xfrm>
            <a:off x="2979015" y="205565"/>
            <a:ext cx="3616309" cy="6890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98" u="none" cap="none" strike="noStrike">
                <a:solidFill>
                  <a:srgbClr val="FEFEFE"/>
                </a:solidFill>
                <a:latin typeface="NTR"/>
                <a:ea typeface="NTR"/>
                <a:cs typeface="NTR"/>
                <a:sym typeface="NTR"/>
              </a:rPr>
              <a:t>Лето –детям </a:t>
            </a:r>
            <a:endParaRPr/>
          </a:p>
        </p:txBody>
      </p:sp>
      <p:sp>
        <p:nvSpPr>
          <p:cNvPr id="117" name="Google Shape;117;p3"/>
          <p:cNvSpPr txBox="1"/>
          <p:nvPr/>
        </p:nvSpPr>
        <p:spPr>
          <a:xfrm>
            <a:off x="1987545" y="2792476"/>
            <a:ext cx="2039429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805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47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РЕСПУБЛИКАНСКАЯ АКЦИЯ </a:t>
            </a:r>
            <a:endParaRPr/>
          </a:p>
        </p:txBody>
      </p:sp>
      <p:sp>
        <p:nvSpPr>
          <p:cNvPr id="118" name="Google Shape;118;p3"/>
          <p:cNvSpPr txBox="1"/>
          <p:nvPr/>
        </p:nvSpPr>
        <p:spPr>
          <a:xfrm>
            <a:off x="2384257" y="2972404"/>
            <a:ext cx="1189516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805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47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«ЛЕТО – ДЕТЯМ» </a:t>
            </a:r>
            <a:endParaRPr/>
          </a:p>
        </p:txBody>
      </p:sp>
      <p:sp>
        <p:nvSpPr>
          <p:cNvPr id="119" name="Google Shape;119;p3"/>
          <p:cNvSpPr txBox="1"/>
          <p:nvPr/>
        </p:nvSpPr>
        <p:spPr>
          <a:xfrm>
            <a:off x="4596612" y="2781813"/>
            <a:ext cx="1154042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805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47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НОРМАТИВНЫЕ</a:t>
            </a:r>
            <a:r>
              <a:rPr b="1" i="0" lang="en-US" sz="1047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20" name="Google Shape;120;p3"/>
          <p:cNvSpPr txBox="1"/>
          <p:nvPr/>
        </p:nvSpPr>
        <p:spPr>
          <a:xfrm>
            <a:off x="4599638" y="2954136"/>
            <a:ext cx="1270147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805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47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ПРАВОВЫЕ АКТЫ </a:t>
            </a:r>
            <a:endParaRPr/>
          </a:p>
        </p:txBody>
      </p:sp>
      <p:sp>
        <p:nvSpPr>
          <p:cNvPr id="121" name="Google Shape;121;p3"/>
          <p:cNvSpPr txBox="1"/>
          <p:nvPr/>
        </p:nvSpPr>
        <p:spPr>
          <a:xfrm>
            <a:off x="6457107" y="2804088"/>
            <a:ext cx="2443834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805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47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ИНСТРУКТИВНО-МЕТОДИЧЕСКИЕ</a:t>
            </a:r>
            <a:r>
              <a:rPr b="1" i="0" lang="en-US" sz="1047" u="none" cap="none" strike="noStrik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22" name="Google Shape;122;p3"/>
          <p:cNvSpPr txBox="1"/>
          <p:nvPr/>
        </p:nvSpPr>
        <p:spPr>
          <a:xfrm>
            <a:off x="7203564" y="2972404"/>
            <a:ext cx="950920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805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47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МАТЕРИАЛЫ </a:t>
            </a:r>
            <a:endParaRPr/>
          </a:p>
        </p:txBody>
      </p:sp>
      <p:sp>
        <p:nvSpPr>
          <p:cNvPr id="123" name="Google Shape;123;p3"/>
          <p:cNvSpPr txBox="1"/>
          <p:nvPr/>
        </p:nvSpPr>
        <p:spPr>
          <a:xfrm>
            <a:off x="200446" y="3185277"/>
            <a:ext cx="8743107" cy="21341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подготовлен перечень документов, инструктивно-методические и иные материалы по вопросам организации воспитания и оздоровления детей; </a:t>
            </a:r>
            <a:endParaRPr/>
          </a:p>
          <a:p>
            <a:pPr indent="0" lvl="0" marL="0" marR="0" rtl="0" algn="just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необходимо организовать работу по формированию локальной правовой базы воспитательно-оздоровительного учреждения образования с учетом региональной специфики; </a:t>
            </a:r>
            <a:endParaRPr/>
          </a:p>
          <a:p>
            <a:pPr indent="0" lvl="0" marL="0" marR="0" rtl="0" algn="just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рекомендуется использовать матрицу (план-сетку) «Смена: день за днем» на 2025 год для воспитательно-оздоровительного учреждения образования», рекомендации по расчету примерного количества часов, используемых в оздоровительном лагере на организацию воспитательной работы </a:t>
            </a:r>
            <a:endParaRPr/>
          </a:p>
          <a:p>
            <a:pPr indent="0" lvl="0" marL="0" marR="0" rtl="0" algn="l">
              <a:lnSpc>
                <a:spcPct val="128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"/>
          <p:cNvSpPr txBox="1"/>
          <p:nvPr>
            <p:ph type="ctrTitle"/>
          </p:nvPr>
        </p:nvSpPr>
        <p:spPr>
          <a:xfrm>
            <a:off x="533400" y="1299185"/>
            <a:ext cx="7772400" cy="6890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Arial"/>
              <a:buNone/>
            </a:pPr>
            <a:r>
              <a:rPr b="1" lang="en-US" sz="2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Баннер «Лето 2025»</a:t>
            </a:r>
            <a:endParaRPr/>
          </a:p>
        </p:txBody>
      </p:sp>
      <p:sp>
        <p:nvSpPr>
          <p:cNvPr id="129" name="Google Shape;129;p4"/>
          <p:cNvSpPr txBox="1"/>
          <p:nvPr>
            <p:ph idx="1" type="subTitle"/>
          </p:nvPr>
        </p:nvSpPr>
        <p:spPr>
          <a:xfrm>
            <a:off x="304800" y="1868822"/>
            <a:ext cx="8534400" cy="26418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6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Разделы:</a:t>
            </a:r>
            <a:endParaRPr/>
          </a:p>
          <a:p>
            <a:pPr indent="0" lvl="0" marL="0" rtl="0" algn="just">
              <a:lnSpc>
                <a:spcPct val="107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6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Нормативно-правовая база</a:t>
            </a:r>
            <a:endParaRPr/>
          </a:p>
          <a:p>
            <a:pPr indent="0" lvl="0" marL="0" rtl="0" algn="just">
              <a:lnSpc>
                <a:spcPct val="107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6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Педагогам (методические рекомендации по планированию работы в воспитательно-оздоровительном лагере; матрица (план-сетка); рекомендации по расчету примерного количества часов, используемых в оздоровительном лагере на организацию воспитательной работы и т.д)</a:t>
            </a:r>
            <a:endParaRPr/>
          </a:p>
          <a:p>
            <a:pPr indent="0" lvl="0" marL="0" rtl="0" algn="just">
              <a:lnSpc>
                <a:spcPct val="107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6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Родителям (информация о воспитательно-оздоровительных и спортивно-оздоровительных лагерях, </a:t>
            </a:r>
            <a:r>
              <a:rPr lang="en-US" sz="6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функционирующих</a:t>
            </a:r>
            <a:r>
              <a:rPr lang="en-US" sz="6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 районе даты смен, контактная информация и т.д)</a:t>
            </a:r>
            <a:endParaRPr/>
          </a:p>
          <a:p>
            <a:pPr indent="0" lvl="0" marL="0" rtl="0" algn="just">
              <a:lnSpc>
                <a:spcPct val="107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6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Стационарный лагерь (контакты, документы для приобретения путевки, график смен, количество свободных мест в разрезе каждой смены)</a:t>
            </a:r>
            <a:endParaRPr/>
          </a:p>
          <a:p>
            <a:pPr indent="0" lvl="0" marL="0" rtl="0" algn="just">
              <a:lnSpc>
                <a:spcPct val="107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6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Республиканская акция «Лето – детям» (цели, задачи проведения, положения конкурсов, итоги районных этапов)</a:t>
            </a:r>
            <a:endParaRPr/>
          </a:p>
          <a:p>
            <a:pPr indent="0" lvl="0" marL="0" rtl="0" algn="just">
              <a:lnSpc>
                <a:spcPct val="107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6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Новости</a:t>
            </a:r>
            <a:endParaRPr/>
          </a:p>
          <a:p>
            <a:pPr indent="0" lvl="0" marL="0" rtl="0" algn="just">
              <a:spcBef>
                <a:spcPts val="96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t/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4"/>
          <p:cNvSpPr/>
          <p:nvPr/>
        </p:nvSpPr>
        <p:spPr>
          <a:xfrm>
            <a:off x="-76200" y="-95250"/>
            <a:ext cx="9296400" cy="1791493"/>
          </a:xfrm>
          <a:custGeom>
            <a:rect b="b" l="l" r="r" t="t"/>
            <a:pathLst>
              <a:path extrusionOk="0" h="1791493" w="9375188">
                <a:moveTo>
                  <a:pt x="0" y="0"/>
                </a:moveTo>
                <a:lnTo>
                  <a:pt x="9375188" y="0"/>
                </a:lnTo>
                <a:lnTo>
                  <a:pt x="9375188" y="1791493"/>
                </a:lnTo>
                <a:lnTo>
                  <a:pt x="0" y="17914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1" name="Google Shape;131;p4"/>
          <p:cNvSpPr/>
          <p:nvPr/>
        </p:nvSpPr>
        <p:spPr>
          <a:xfrm>
            <a:off x="-75694" y="-238537"/>
            <a:ext cx="1879412" cy="1662945"/>
          </a:xfrm>
          <a:custGeom>
            <a:rect b="b" l="l" r="r" t="t"/>
            <a:pathLst>
              <a:path extrusionOk="0" h="1662945" w="1879412">
                <a:moveTo>
                  <a:pt x="0" y="0"/>
                </a:moveTo>
                <a:lnTo>
                  <a:pt x="1879412" y="0"/>
                </a:lnTo>
                <a:lnTo>
                  <a:pt x="1879412" y="1662945"/>
                </a:lnTo>
                <a:lnTo>
                  <a:pt x="0" y="16629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2" name="Google Shape;132;p4"/>
          <p:cNvSpPr txBox="1"/>
          <p:nvPr/>
        </p:nvSpPr>
        <p:spPr>
          <a:xfrm>
            <a:off x="2979015" y="205565"/>
            <a:ext cx="3616309" cy="6890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98" u="none" cap="none" strike="noStrike">
                <a:solidFill>
                  <a:srgbClr val="FEFEFE"/>
                </a:solidFill>
                <a:latin typeface="NTR"/>
                <a:ea typeface="NTR"/>
                <a:cs typeface="NTR"/>
                <a:sym typeface="NTR"/>
              </a:rPr>
              <a:t>Лето –детям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"/>
          <p:cNvSpPr txBox="1"/>
          <p:nvPr/>
        </p:nvSpPr>
        <p:spPr>
          <a:xfrm>
            <a:off x="494032" y="1509275"/>
            <a:ext cx="6798116" cy="897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501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ОСНОВНЫЕ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МЕРОПРИЯТИЯ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АКЦИИ:</a:t>
            </a:r>
            <a:endParaRPr/>
          </a:p>
          <a:p>
            <a:pPr indent="0" lvl="0" marL="0" marR="0" rtl="0" algn="just">
              <a:lnSpc>
                <a:spcPct val="934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3002" u="none" cap="none" strike="noStrik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5"/>
          <p:cNvSpPr/>
          <p:nvPr/>
        </p:nvSpPr>
        <p:spPr>
          <a:xfrm>
            <a:off x="-63503" y="-63503"/>
            <a:ext cx="9270997" cy="1771583"/>
          </a:xfrm>
          <a:custGeom>
            <a:rect b="b" l="l" r="r" t="t"/>
            <a:pathLst>
              <a:path extrusionOk="0" h="1771583" w="9270997">
                <a:moveTo>
                  <a:pt x="0" y="0"/>
                </a:moveTo>
                <a:lnTo>
                  <a:pt x="9270997" y="0"/>
                </a:lnTo>
                <a:lnTo>
                  <a:pt x="9270997" y="1771583"/>
                </a:lnTo>
                <a:lnTo>
                  <a:pt x="0" y="17715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9" name="Google Shape;139;p5"/>
          <p:cNvSpPr txBox="1"/>
          <p:nvPr/>
        </p:nvSpPr>
        <p:spPr>
          <a:xfrm>
            <a:off x="2896324" y="341657"/>
            <a:ext cx="3616309" cy="6890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98" u="none" cap="none" strike="noStrike">
                <a:solidFill>
                  <a:srgbClr val="FEFEFE"/>
                </a:solidFill>
                <a:latin typeface="NTR"/>
                <a:ea typeface="NTR"/>
                <a:cs typeface="NTR"/>
                <a:sym typeface="NTR"/>
              </a:rPr>
              <a:t>Лето –детям </a:t>
            </a:r>
            <a:endParaRPr/>
          </a:p>
        </p:txBody>
      </p:sp>
      <p:sp>
        <p:nvSpPr>
          <p:cNvPr id="140" name="Google Shape;140;p5"/>
          <p:cNvSpPr/>
          <p:nvPr/>
        </p:nvSpPr>
        <p:spPr>
          <a:xfrm>
            <a:off x="0" y="-109989"/>
            <a:ext cx="1879412" cy="1662945"/>
          </a:xfrm>
          <a:custGeom>
            <a:rect b="b" l="l" r="r" t="t"/>
            <a:pathLst>
              <a:path extrusionOk="0" h="1662945" w="1879412">
                <a:moveTo>
                  <a:pt x="0" y="0"/>
                </a:moveTo>
                <a:lnTo>
                  <a:pt x="1879412" y="0"/>
                </a:lnTo>
                <a:lnTo>
                  <a:pt x="1879412" y="1662945"/>
                </a:lnTo>
                <a:lnTo>
                  <a:pt x="0" y="16629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1" name="Google Shape;141;p5"/>
          <p:cNvSpPr txBox="1"/>
          <p:nvPr/>
        </p:nvSpPr>
        <p:spPr>
          <a:xfrm>
            <a:off x="514350" y="2061351"/>
            <a:ext cx="8204659" cy="28529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202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мероприятия, проводимые на протяжении последних лет: </a:t>
            </a:r>
            <a:endParaRPr/>
          </a:p>
          <a:p>
            <a:pPr indent="0" lvl="0" marL="0" marR="0" rtl="0" algn="just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▪ республиканский слет воспитанников воспитательно-оздоровительных учреждений образования </a:t>
            </a:r>
            <a:r>
              <a:rPr b="1" i="0" lang="en-US" sz="20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«Лето наших достижений»</a:t>
            </a:r>
            <a:r>
              <a:rPr b="0" i="0" lang="en-US" sz="20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; </a:t>
            </a:r>
            <a:endParaRPr/>
          </a:p>
          <a:p>
            <a:pPr indent="0" lvl="0" marL="0" marR="0" rtl="0" algn="just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▪ фестиваль военно-патриотических лагерей и клубов </a:t>
            </a:r>
            <a:r>
              <a:rPr b="1" i="0" lang="en-US" sz="20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«Нам есть чем гордиться, нам есть что защищать!»</a:t>
            </a:r>
            <a:r>
              <a:rPr b="0" i="0" lang="en-US" sz="20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endParaRPr/>
          </a:p>
          <a:p>
            <a:pPr indent="0" lvl="0" marL="0" marR="0" rtl="0" algn="just">
              <a:lnSpc>
                <a:spcPct val="140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▪ конкурс педагогического мастерства специалистов воспитательнооздоровительных учреждений образования </a:t>
            </a:r>
            <a:r>
              <a:rPr b="1" i="0" lang="en-US" sz="19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«Мечтай! Действуй! Побеждай!»;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"/>
          <p:cNvSpPr txBox="1"/>
          <p:nvPr/>
        </p:nvSpPr>
        <p:spPr>
          <a:xfrm>
            <a:off x="363679" y="1565205"/>
            <a:ext cx="8416633" cy="29666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501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ОСНОВНЫЕ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МЕРОПРИЯТИЯ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АКЦИИ:</a:t>
            </a:r>
            <a:endParaRPr/>
          </a:p>
          <a:p>
            <a:pPr indent="0" lvl="0" marL="0" marR="0" rtl="0" algn="just">
              <a:lnSpc>
                <a:spcPct val="13997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4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мероприятия, проводимые на протяжении последних лет:</a:t>
            </a:r>
            <a:endParaRPr/>
          </a:p>
          <a:p>
            <a:pPr indent="0" lvl="0" marL="0" marR="0" rtl="0" algn="just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республиканский смотр-конкурс на лучший оздоровительный лагерь в номинациях:</a:t>
            </a:r>
            <a:endParaRPr/>
          </a:p>
          <a:p>
            <a:pPr indent="0" lvl="0" marL="0" marR="0" rtl="0" algn="just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▪ «Новые модели организации детского отдыха </a:t>
            </a:r>
            <a:r>
              <a:rPr b="1" i="0" lang="en-US" sz="190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«Сделаем лето ярче»;</a:t>
            </a:r>
            <a:endParaRPr/>
          </a:p>
          <a:p>
            <a:pPr indent="0" lvl="0" marL="0" marR="0" rtl="0" algn="just">
              <a:lnSpc>
                <a:spcPct val="13996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▪ «Лучший оздоровительный лагерь в организации гражданско-патриотического воспитания детей в лагере </a:t>
            </a:r>
            <a:r>
              <a:rPr b="1" i="0" lang="en-US" sz="190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«Горжусь тобой, моя страна!»;</a:t>
            </a:r>
            <a:endParaRPr/>
          </a:p>
        </p:txBody>
      </p:sp>
      <p:sp>
        <p:nvSpPr>
          <p:cNvPr id="147" name="Google Shape;147;p6"/>
          <p:cNvSpPr/>
          <p:nvPr/>
        </p:nvSpPr>
        <p:spPr>
          <a:xfrm>
            <a:off x="-63503" y="-63503"/>
            <a:ext cx="9270997" cy="1771583"/>
          </a:xfrm>
          <a:custGeom>
            <a:rect b="b" l="l" r="r" t="t"/>
            <a:pathLst>
              <a:path extrusionOk="0" h="1771583" w="9270997">
                <a:moveTo>
                  <a:pt x="0" y="0"/>
                </a:moveTo>
                <a:lnTo>
                  <a:pt x="9270997" y="0"/>
                </a:lnTo>
                <a:lnTo>
                  <a:pt x="9270997" y="1771583"/>
                </a:lnTo>
                <a:lnTo>
                  <a:pt x="0" y="17715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8" name="Google Shape;148;p6"/>
          <p:cNvSpPr txBox="1"/>
          <p:nvPr/>
        </p:nvSpPr>
        <p:spPr>
          <a:xfrm>
            <a:off x="2896324" y="341657"/>
            <a:ext cx="3616309" cy="6890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98" u="none" cap="none" strike="noStrike">
                <a:solidFill>
                  <a:srgbClr val="FEFEFE"/>
                </a:solidFill>
                <a:latin typeface="NTR"/>
                <a:ea typeface="NTR"/>
                <a:cs typeface="NTR"/>
                <a:sym typeface="NTR"/>
              </a:rPr>
              <a:t>Лето –детям </a:t>
            </a:r>
            <a:endParaRPr/>
          </a:p>
        </p:txBody>
      </p:sp>
      <p:sp>
        <p:nvSpPr>
          <p:cNvPr id="149" name="Google Shape;149;p6"/>
          <p:cNvSpPr/>
          <p:nvPr/>
        </p:nvSpPr>
        <p:spPr>
          <a:xfrm>
            <a:off x="0" y="-109989"/>
            <a:ext cx="1879412" cy="1662945"/>
          </a:xfrm>
          <a:custGeom>
            <a:rect b="b" l="l" r="r" t="t"/>
            <a:pathLst>
              <a:path extrusionOk="0" h="1662945" w="1879412">
                <a:moveTo>
                  <a:pt x="0" y="0"/>
                </a:moveTo>
                <a:lnTo>
                  <a:pt x="1879412" y="0"/>
                </a:lnTo>
                <a:lnTo>
                  <a:pt x="1879412" y="1662945"/>
                </a:lnTo>
                <a:lnTo>
                  <a:pt x="0" y="16629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"/>
          <p:cNvSpPr txBox="1"/>
          <p:nvPr/>
        </p:nvSpPr>
        <p:spPr>
          <a:xfrm>
            <a:off x="471526" y="1567986"/>
            <a:ext cx="8418835" cy="29645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98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ОСНОВНЫЕ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МЕРОПРИЯТИЯ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АКЦИИ:</a:t>
            </a:r>
            <a:endParaRPr/>
          </a:p>
          <a:p>
            <a:pPr indent="0" lvl="0" marL="0" marR="0" rtl="0" algn="just">
              <a:lnSpc>
                <a:spcPct val="120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95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мероприятия, проводимые на протяжении последних лет:</a:t>
            </a:r>
            <a:endParaRPr/>
          </a:p>
          <a:p>
            <a:pPr indent="0" lvl="0" marL="0" marR="0" rtl="0" algn="just">
              <a:lnSpc>
                <a:spcPct val="120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9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республиканский экскурсионный марафон </a:t>
            </a:r>
            <a:r>
              <a:rPr b="1" i="0" lang="en-US" sz="199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«Детский автопоезд»</a:t>
            </a:r>
            <a:r>
              <a:rPr b="0" i="0" lang="en-US" sz="199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/>
          </a:p>
          <a:p>
            <a:pPr indent="0" lvl="0" marL="0" marR="0" rtl="0" algn="just">
              <a:lnSpc>
                <a:spcPct val="120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9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▪ онлайн-презентация наиболее успешных практик деятельности воспитательно-оздоровительных учреждений образования </a:t>
            </a:r>
            <a:r>
              <a:rPr b="1" i="0" lang="en-US" sz="199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«Карта открытий лета»;</a:t>
            </a:r>
            <a:endParaRPr/>
          </a:p>
          <a:p>
            <a:pPr indent="0" lvl="0" marL="0" marR="0" rtl="0" algn="just">
              <a:lnSpc>
                <a:spcPct val="120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9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▪ дистанционный фестиваль информационных ресурсов воспитательно-оздоровительных учреждений образования </a:t>
            </a:r>
            <a:r>
              <a:rPr b="1" i="0" lang="en-US" sz="199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«ИнфоЛето»;</a:t>
            </a:r>
            <a:endParaRPr/>
          </a:p>
        </p:txBody>
      </p:sp>
      <p:sp>
        <p:nvSpPr>
          <p:cNvPr id="155" name="Google Shape;155;p7"/>
          <p:cNvSpPr/>
          <p:nvPr/>
        </p:nvSpPr>
        <p:spPr>
          <a:xfrm>
            <a:off x="-63503" y="-63503"/>
            <a:ext cx="9270997" cy="1771583"/>
          </a:xfrm>
          <a:custGeom>
            <a:rect b="b" l="l" r="r" t="t"/>
            <a:pathLst>
              <a:path extrusionOk="0" h="1771583" w="9270997">
                <a:moveTo>
                  <a:pt x="0" y="0"/>
                </a:moveTo>
                <a:lnTo>
                  <a:pt x="9270997" y="0"/>
                </a:lnTo>
                <a:lnTo>
                  <a:pt x="9270997" y="1771583"/>
                </a:lnTo>
                <a:lnTo>
                  <a:pt x="0" y="17715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6" name="Google Shape;156;p7"/>
          <p:cNvSpPr txBox="1"/>
          <p:nvPr/>
        </p:nvSpPr>
        <p:spPr>
          <a:xfrm>
            <a:off x="2896324" y="341657"/>
            <a:ext cx="3616309" cy="6890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98" u="none" cap="none" strike="noStrike">
                <a:solidFill>
                  <a:srgbClr val="FEFEFE"/>
                </a:solidFill>
                <a:latin typeface="NTR"/>
                <a:ea typeface="NTR"/>
                <a:cs typeface="NTR"/>
                <a:sym typeface="NTR"/>
              </a:rPr>
              <a:t>Лето –детям </a:t>
            </a:r>
            <a:endParaRPr/>
          </a:p>
        </p:txBody>
      </p:sp>
      <p:sp>
        <p:nvSpPr>
          <p:cNvPr id="157" name="Google Shape;157;p7"/>
          <p:cNvSpPr/>
          <p:nvPr/>
        </p:nvSpPr>
        <p:spPr>
          <a:xfrm>
            <a:off x="0" y="-109989"/>
            <a:ext cx="1879412" cy="1662945"/>
          </a:xfrm>
          <a:custGeom>
            <a:rect b="b" l="l" r="r" t="t"/>
            <a:pathLst>
              <a:path extrusionOk="0" h="1662945" w="1879412">
                <a:moveTo>
                  <a:pt x="0" y="0"/>
                </a:moveTo>
                <a:lnTo>
                  <a:pt x="1879412" y="0"/>
                </a:lnTo>
                <a:lnTo>
                  <a:pt x="1879412" y="1662945"/>
                </a:lnTo>
                <a:lnTo>
                  <a:pt x="0" y="16629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8"/>
          <p:cNvSpPr txBox="1"/>
          <p:nvPr/>
        </p:nvSpPr>
        <p:spPr>
          <a:xfrm>
            <a:off x="471526" y="1570996"/>
            <a:ext cx="8166249" cy="28669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501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ОСНОВНЫЕ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МЕРОПРИЯТИЯ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АКЦИИ:</a:t>
            </a:r>
            <a:endParaRPr/>
          </a:p>
          <a:p>
            <a:pPr indent="0" lvl="0" marL="0" marR="0" rtl="0" algn="just">
              <a:lnSpc>
                <a:spcPct val="124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мероприятия, проводимые на протяжении последних лет:</a:t>
            </a:r>
            <a:endParaRPr/>
          </a:p>
          <a:p>
            <a:pPr indent="-342900" lvl="0" marL="342900" marR="0" rtl="0" algn="just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99"/>
              <a:buFont typeface="Noto Sans Symbols"/>
              <a:buChar char="▪"/>
            </a:pPr>
            <a:r>
              <a:rPr b="0" i="0" lang="en-US" sz="24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выездная методическая акция </a:t>
            </a:r>
            <a:r>
              <a:rPr b="1" i="0" lang="en-US" sz="24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«Летний инфобус»</a:t>
            </a:r>
            <a:r>
              <a:rPr b="0" i="0" lang="en-US" sz="24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/>
          </a:p>
          <a:p>
            <a:pPr indent="0" lvl="0" marL="0" marR="0" rtl="0" algn="just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▪ виртуальная выставка-панорама методического опыта по организации летнего отдыха и оздоровления детей </a:t>
            </a:r>
            <a:r>
              <a:rPr b="1" i="0" lang="en-US" sz="24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«Рецепты полезных каникул»</a:t>
            </a:r>
            <a:endParaRPr/>
          </a:p>
        </p:txBody>
      </p:sp>
      <p:sp>
        <p:nvSpPr>
          <p:cNvPr id="163" name="Google Shape;163;p8"/>
          <p:cNvSpPr/>
          <p:nvPr/>
        </p:nvSpPr>
        <p:spPr>
          <a:xfrm>
            <a:off x="-63503" y="-63503"/>
            <a:ext cx="9270997" cy="1771583"/>
          </a:xfrm>
          <a:custGeom>
            <a:rect b="b" l="l" r="r" t="t"/>
            <a:pathLst>
              <a:path extrusionOk="0" h="1771583" w="9270997">
                <a:moveTo>
                  <a:pt x="0" y="0"/>
                </a:moveTo>
                <a:lnTo>
                  <a:pt x="9270997" y="0"/>
                </a:lnTo>
                <a:lnTo>
                  <a:pt x="9270997" y="1771583"/>
                </a:lnTo>
                <a:lnTo>
                  <a:pt x="0" y="17715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4" name="Google Shape;164;p8"/>
          <p:cNvSpPr txBox="1"/>
          <p:nvPr/>
        </p:nvSpPr>
        <p:spPr>
          <a:xfrm>
            <a:off x="2896324" y="341657"/>
            <a:ext cx="3616309" cy="6890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98" u="none" cap="none" strike="noStrike">
                <a:solidFill>
                  <a:srgbClr val="FEFEFE"/>
                </a:solidFill>
                <a:latin typeface="NTR"/>
                <a:ea typeface="NTR"/>
                <a:cs typeface="NTR"/>
                <a:sym typeface="NTR"/>
              </a:rPr>
              <a:t>Лето –детям </a:t>
            </a:r>
            <a:endParaRPr/>
          </a:p>
        </p:txBody>
      </p:sp>
      <p:sp>
        <p:nvSpPr>
          <p:cNvPr id="165" name="Google Shape;165;p8"/>
          <p:cNvSpPr/>
          <p:nvPr/>
        </p:nvSpPr>
        <p:spPr>
          <a:xfrm>
            <a:off x="0" y="-109989"/>
            <a:ext cx="1879412" cy="1662945"/>
          </a:xfrm>
          <a:custGeom>
            <a:rect b="b" l="l" r="r" t="t"/>
            <a:pathLst>
              <a:path extrusionOk="0" h="1662945" w="1879412">
                <a:moveTo>
                  <a:pt x="0" y="0"/>
                </a:moveTo>
                <a:lnTo>
                  <a:pt x="1879412" y="0"/>
                </a:lnTo>
                <a:lnTo>
                  <a:pt x="1879412" y="1662945"/>
                </a:lnTo>
                <a:lnTo>
                  <a:pt x="0" y="16629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9"/>
          <p:cNvSpPr txBox="1"/>
          <p:nvPr/>
        </p:nvSpPr>
        <p:spPr>
          <a:xfrm>
            <a:off x="471526" y="1526191"/>
            <a:ext cx="8286698" cy="302796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ОСНОВНЫЕ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МЕРОПРИЯТИЯ</a:t>
            </a:r>
            <a:r>
              <a:rPr b="1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АКЦИИ:</a:t>
            </a:r>
            <a:endParaRPr/>
          </a:p>
          <a:p>
            <a:pPr indent="0" lvl="0" marL="0" marR="0" rtl="0" algn="just">
              <a:lnSpc>
                <a:spcPct val="12022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5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мероприятия, которые будут реализовываться впервые:</a:t>
            </a:r>
            <a:endParaRPr/>
          </a:p>
          <a:p>
            <a:pPr indent="-342900" lvl="0" marL="342900" marR="0" rtl="0" algn="just">
              <a:lnSpc>
                <a:spcPct val="12018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96"/>
              <a:buFont typeface="Noto Sans Symbols"/>
              <a:buChar char="▪"/>
            </a:pPr>
            <a:r>
              <a:rPr b="0" i="0" lang="en-US" sz="209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информационно-методический проект «Время ярких идей», направленный на обобщение опыта работы лучших воспитательно-оздоровительных учреждений образования и творчески работающих педагогов;</a:t>
            </a:r>
            <a:endParaRPr/>
          </a:p>
          <a:p>
            <a:pPr indent="-342900" lvl="0" marL="342900" marR="0" rtl="0" algn="just">
              <a:lnSpc>
                <a:spcPct val="12018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96"/>
              <a:buFont typeface="Noto Sans Symbols"/>
              <a:buChar char="▪"/>
            </a:pPr>
            <a:r>
              <a:rPr b="0" i="0" lang="en-US" sz="209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выездные методические интенсивы «Лето роста» - выездные однодневные семинары на базе воспитательно-оздоровительых учреждений образования;</a:t>
            </a:r>
            <a:endParaRPr/>
          </a:p>
        </p:txBody>
      </p:sp>
      <p:sp>
        <p:nvSpPr>
          <p:cNvPr id="171" name="Google Shape;171;p9"/>
          <p:cNvSpPr/>
          <p:nvPr/>
        </p:nvSpPr>
        <p:spPr>
          <a:xfrm>
            <a:off x="-63503" y="-63503"/>
            <a:ext cx="9270997" cy="1771583"/>
          </a:xfrm>
          <a:custGeom>
            <a:rect b="b" l="l" r="r" t="t"/>
            <a:pathLst>
              <a:path extrusionOk="0" h="1771583" w="9270997">
                <a:moveTo>
                  <a:pt x="0" y="0"/>
                </a:moveTo>
                <a:lnTo>
                  <a:pt x="9270997" y="0"/>
                </a:lnTo>
                <a:lnTo>
                  <a:pt x="9270997" y="1771583"/>
                </a:lnTo>
                <a:lnTo>
                  <a:pt x="0" y="17715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2" name="Google Shape;172;p9"/>
          <p:cNvSpPr txBox="1"/>
          <p:nvPr/>
        </p:nvSpPr>
        <p:spPr>
          <a:xfrm>
            <a:off x="2896324" y="341657"/>
            <a:ext cx="3616309" cy="6890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998" u="none" cap="none" strike="noStrike">
                <a:solidFill>
                  <a:srgbClr val="FEFEFE"/>
                </a:solidFill>
                <a:latin typeface="NTR"/>
                <a:ea typeface="NTR"/>
                <a:cs typeface="NTR"/>
                <a:sym typeface="NTR"/>
              </a:rPr>
              <a:t>Лето –детям </a:t>
            </a:r>
            <a:endParaRPr/>
          </a:p>
        </p:txBody>
      </p:sp>
      <p:sp>
        <p:nvSpPr>
          <p:cNvPr id="173" name="Google Shape;173;p9"/>
          <p:cNvSpPr/>
          <p:nvPr/>
        </p:nvSpPr>
        <p:spPr>
          <a:xfrm>
            <a:off x="0" y="-109989"/>
            <a:ext cx="1879412" cy="1662945"/>
          </a:xfrm>
          <a:custGeom>
            <a:rect b="b" l="l" r="r" t="t"/>
            <a:pathLst>
              <a:path extrusionOk="0" h="1662945" w="1879412">
                <a:moveTo>
                  <a:pt x="0" y="0"/>
                </a:moveTo>
                <a:lnTo>
                  <a:pt x="1879412" y="0"/>
                </a:lnTo>
                <a:lnTo>
                  <a:pt x="1879412" y="1662945"/>
                </a:lnTo>
                <a:lnTo>
                  <a:pt x="0" y="16629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Валя</dc:creator>
</cp:coreProperties>
</file>