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189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348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682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20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928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228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347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294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034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968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09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324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14338"/>
            <a:ext cx="7772400" cy="4114800"/>
          </a:xfrm>
        </p:spPr>
        <p:txBody>
          <a:bodyPr>
            <a:normAutofit fontScale="90000"/>
          </a:bodyPr>
          <a:lstStyle/>
          <a:p>
            <a:r>
              <a:rPr lang="be-B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e-B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e-B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e-B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e-BY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e-B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e-B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sz="6000" i="1" dirty="0" err="1" smtClean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Структурно</a:t>
            </a:r>
            <a:r>
              <a:rPr sz="6000" i="1" dirty="0" smtClean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-</a:t>
            </a:r>
            <a:r>
              <a:rPr lang="be-BY" sz="6000" i="1" dirty="0" smtClean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ф</a:t>
            </a:r>
            <a:r>
              <a:rPr sz="6000" i="1" dirty="0" err="1" smtClean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ункциональные</a:t>
            </a:r>
            <a:r>
              <a:rPr lang="be-BY" sz="6000" i="1" dirty="0" smtClean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/>
            </a:r>
            <a:br>
              <a:rPr lang="be-BY" sz="6000" i="1" dirty="0" smtClean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</a:br>
            <a:r>
              <a:rPr lang="be-BY" sz="6000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/>
            </a:r>
            <a:br>
              <a:rPr lang="be-BY" sz="6000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</a:br>
            <a:r>
              <a:rPr sz="6000" i="1" dirty="0" smtClean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sz="6000" i="1" dirty="0" err="1" smtClean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компоненты</a:t>
            </a:r>
            <a:r>
              <a:rPr sz="6000" i="1" dirty="0" smtClean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sz="6000" i="1" dirty="0" err="1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навыка</a:t>
            </a:r>
            <a:r>
              <a:rPr sz="6000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sz="6000" i="1" dirty="0" err="1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omic Sans MS" panose="030F0702030302020204" pitchFamily="66" charset="0"/>
                <a:cs typeface="Times New Roman" panose="02020603050405020304" pitchFamily="18" charset="0"/>
              </a:rPr>
              <a:t>чтения</a:t>
            </a:r>
            <a:endParaRPr sz="6000" i="1" dirty="0"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843088"/>
          </a:xfrm>
          <a:effectLst>
            <a:outerShdw blurRad="635000" dist="50800" dir="5400000" algn="ctr" rotWithShape="0">
              <a:srgbClr val="000000">
                <a:alpha val="96000"/>
              </a:srgbClr>
            </a:outerShdw>
            <a:softEdge rad="12700"/>
          </a:effectLst>
        </p:spPr>
        <p:txBody>
          <a:bodyPr>
            <a:noAutofit/>
          </a:bodyPr>
          <a:lstStyle/>
          <a:p>
            <a:pPr algn="r"/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4988" y="4429125"/>
            <a:ext cx="3338511" cy="1957387"/>
          </a:xfrm>
          <a:prstGeom prst="rect">
            <a:avLst/>
          </a:prstGeom>
          <a:effectLst>
            <a:outerShdw blurRad="50800" dist="50800" sx="1000" sy="1000" algn="ctr" rotWithShape="0">
              <a:srgbClr val="000000"/>
            </a:outerShdw>
            <a:reflection endPos="8000" dist="50800" dir="5400000" sy="-100000" algn="bl" rotWithShape="0"/>
            <a:softEdge rad="355600"/>
          </a:effectLst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Заключение</a:t>
            </a:r>
            <a:endParaRPr sz="40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spcAft>
                <a:spcPts val="600"/>
              </a:spcAft>
              <a:defRPr sz="2000"/>
            </a:pP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Навык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чтения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—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многоуровневая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система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включающая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технический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смысловой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и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мотивационный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компоненты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  <a:p>
            <a:pPr algn="l">
              <a:spcAft>
                <a:spcPts val="600"/>
              </a:spcAft>
              <a:defRPr sz="2000"/>
            </a:pP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Гармоничное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развитие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всех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компонентов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обеспечивает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осмысленное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продуктивное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чтение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75" y="4329114"/>
            <a:ext cx="8501063" cy="2402852"/>
          </a:xfrm>
          <a:prstGeom prst="rect">
            <a:avLst/>
          </a:prstGeom>
          <a:effectLst>
            <a:softEdge rad="546100"/>
          </a:effec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Литература</a:t>
            </a:r>
            <a:endParaRPr sz="40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spcAft>
                <a:spcPts val="600"/>
              </a:spcAft>
              <a:defRPr sz="2000"/>
            </a:pP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1.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Леонтьев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А. А.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Психология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общения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и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речевой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деятельности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  <a:p>
            <a:pPr algn="l">
              <a:spcAft>
                <a:spcPts val="600"/>
              </a:spcAft>
              <a:defRPr sz="2000"/>
            </a:pP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2.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Жинкин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Н. И.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Механизмы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речи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  <a:p>
            <a:pPr algn="l">
              <a:spcAft>
                <a:spcPts val="600"/>
              </a:spcAft>
              <a:defRPr sz="2000"/>
            </a:pP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3.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Ушакова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О. С.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Развитие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речи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и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чтения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у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детей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  <a:p>
            <a:pPr algn="l">
              <a:spcAft>
                <a:spcPts val="600"/>
              </a:spcAft>
              <a:defRPr sz="2000"/>
            </a:pP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4.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Соловейчик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М. С.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Методика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обучения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чтению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381" y="4729163"/>
            <a:ext cx="5636419" cy="1928814"/>
          </a:xfrm>
          <a:prstGeom prst="rect">
            <a:avLst/>
          </a:prstGeom>
          <a:effectLst>
            <a:softEdge rad="431800"/>
          </a:effec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4000" dirty="0" err="1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Спасибо</a:t>
            </a:r>
            <a:r>
              <a:rPr sz="4000" dirty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за</a:t>
            </a:r>
            <a:r>
              <a:rPr sz="4000" dirty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внимание</a:t>
            </a:r>
            <a:r>
              <a:rPr sz="4000" dirty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250"/>
            <a:ext cx="8229600" cy="1839913"/>
          </a:xfrm>
        </p:spPr>
        <p:txBody>
          <a:bodyPr>
            <a:normAutofit fontScale="25000" lnSpcReduction="20000"/>
          </a:bodyPr>
          <a:lstStyle/>
          <a:p>
            <a:pPr marL="0" indent="0" algn="r">
              <a:spcAft>
                <a:spcPts val="600"/>
              </a:spcAft>
              <a:buNone/>
              <a:defRPr sz="2000"/>
            </a:pPr>
            <a:r>
              <a:rPr lang="ru-RU" sz="8000" dirty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Подготовил:</a:t>
            </a:r>
          </a:p>
          <a:p>
            <a:pPr marL="0" indent="0" algn="r">
              <a:spcAft>
                <a:spcPts val="600"/>
              </a:spcAft>
              <a:buNone/>
              <a:defRPr sz="2000"/>
            </a:pPr>
            <a:r>
              <a:rPr lang="ru-RU" sz="8000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учитель-дефектолог</a:t>
            </a:r>
          </a:p>
          <a:p>
            <a:pPr marL="0" indent="0" algn="r">
              <a:spcAft>
                <a:spcPts val="600"/>
              </a:spcAft>
              <a:buNone/>
              <a:defRPr sz="2000"/>
            </a:pPr>
            <a:r>
              <a:rPr lang="ru-RU" sz="8000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ГУО </a:t>
            </a:r>
            <a:r>
              <a:rPr lang="ru-RU" sz="8000" dirty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«Средняя </a:t>
            </a:r>
            <a:r>
              <a:rPr lang="ru-RU" sz="8000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школа </a:t>
            </a:r>
          </a:p>
          <a:p>
            <a:pPr marL="0" indent="0" algn="r">
              <a:spcAft>
                <a:spcPts val="600"/>
              </a:spcAft>
              <a:buNone/>
              <a:defRPr sz="2000"/>
            </a:pPr>
            <a:r>
              <a:rPr lang="ru-RU" sz="8000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№</a:t>
            </a:r>
            <a:r>
              <a:rPr lang="ru-RU" sz="8000" dirty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3 г. </a:t>
            </a:r>
            <a:r>
              <a:rPr lang="ru-RU" sz="8000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Волковыска,</a:t>
            </a:r>
          </a:p>
          <a:p>
            <a:pPr marL="0" indent="0" algn="r">
              <a:spcAft>
                <a:spcPts val="600"/>
              </a:spcAft>
              <a:buNone/>
              <a:defRPr sz="2000"/>
            </a:pPr>
            <a:r>
              <a:rPr lang="ru-RU" sz="8000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Пузевич</a:t>
            </a:r>
            <a:r>
              <a:rPr lang="ru-RU" sz="8000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ru-RU" sz="8000" dirty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Светлана </a:t>
            </a:r>
            <a:r>
              <a:rPr lang="ru-RU" sz="8000" dirty="0" smtClean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Викторовна</a:t>
            </a:r>
            <a:endParaRPr lang="ru-RU" sz="8000" dirty="0">
              <a:solidFill>
                <a:schemeClr val="bg1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algn="r">
              <a:spcAft>
                <a:spcPts val="600"/>
              </a:spcAft>
              <a:defRPr sz="2000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Aft>
                <a:spcPts val="600"/>
              </a:spcAft>
              <a:defRPr sz="2000"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362075"/>
            <a:ext cx="8763000" cy="2924175"/>
          </a:xfrm>
          <a:prstGeom prst="rect">
            <a:avLst/>
          </a:prstGeom>
          <a:effectLst>
            <a:softEdge rad="4826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Введение</a:t>
            </a:r>
            <a:r>
              <a:rPr lang="ru-RU" sz="40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  </a:t>
            </a:r>
            <a:endParaRPr sz="40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spcAft>
                <a:spcPts val="600"/>
              </a:spcAft>
              <a:defRPr sz="2000"/>
            </a:pP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Чтение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—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это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сложный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психофизиологический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процесс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восприятия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и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понимания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письменного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текста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  <a:p>
            <a:pPr algn="l">
              <a:spcAft>
                <a:spcPts val="600"/>
              </a:spcAft>
              <a:defRPr sz="2000"/>
            </a:pP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Навык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чтения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—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основа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успешного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обучения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и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познавательной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деятельности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  <a:p>
            <a:pPr algn="l">
              <a:spcAft>
                <a:spcPts val="600"/>
              </a:spcAft>
              <a:defRPr sz="2000"/>
            </a:pP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Цель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: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раскрыть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структуру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и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функции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компонентов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навыка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чтения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584" y="150018"/>
            <a:ext cx="2170253" cy="2464595"/>
          </a:xfrm>
          <a:prstGeom prst="rect">
            <a:avLst/>
          </a:prstGeom>
          <a:effectLst>
            <a:reflection endPos="0" dist="50800" dir="5400000" sy="-100000" algn="bl" rotWithShape="0"/>
            <a:softEdge rad="419100"/>
          </a:effec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4000" dirty="0" err="1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Структура</a:t>
            </a:r>
            <a:r>
              <a:rPr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навыка</a:t>
            </a:r>
            <a:r>
              <a:rPr sz="4000" dirty="0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solidFill>
                  <a:schemeClr val="bg1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чтения</a:t>
            </a:r>
            <a:endParaRPr sz="4000" dirty="0">
              <a:solidFill>
                <a:schemeClr val="bg1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spcAft>
                <a:spcPts val="600"/>
              </a:spcAft>
              <a:defRPr sz="2000"/>
            </a:pP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Навык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чтения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состоит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из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трёх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основных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компонентов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:</a:t>
            </a:r>
          </a:p>
          <a:p>
            <a:pPr algn="l">
              <a:spcAft>
                <a:spcPts val="600"/>
              </a:spcAft>
              <a:defRPr sz="2000"/>
            </a:pP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1.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Технический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(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механический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)</a:t>
            </a:r>
          </a:p>
          <a:p>
            <a:pPr algn="l">
              <a:spcAft>
                <a:spcPts val="600"/>
              </a:spcAft>
              <a:defRPr sz="2000"/>
            </a:pP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2.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Смысловой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(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когнитивный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)</a:t>
            </a:r>
          </a:p>
          <a:p>
            <a:pPr algn="l">
              <a:spcAft>
                <a:spcPts val="600"/>
              </a:spcAft>
              <a:defRPr sz="2000"/>
            </a:pP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3.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Мотивационный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(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эмоционально-волевой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)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5013" y="4364832"/>
            <a:ext cx="3328987" cy="2493168"/>
          </a:xfrm>
          <a:prstGeom prst="rect">
            <a:avLst/>
          </a:prstGeom>
          <a:effectLst>
            <a:outerShdw dist="50800" dir="5400000" algn="ctr" rotWithShape="0">
              <a:srgbClr val="000000"/>
            </a:outerShdw>
            <a:softEdge rad="520700"/>
          </a:effec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Технический</a:t>
            </a:r>
            <a:r>
              <a:rPr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40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компонент</a:t>
            </a:r>
            <a:endParaRPr sz="40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spcAft>
                <a:spcPts val="600"/>
              </a:spcAft>
              <a:defRPr sz="2000"/>
            </a:pP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Отражает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техническую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сторону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чтения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:</a:t>
            </a:r>
          </a:p>
          <a:p>
            <a:pPr algn="l">
              <a:spcAft>
                <a:spcPts val="600"/>
              </a:spcAft>
              <a:defRPr sz="2000"/>
            </a:pPr>
            <a:r>
              <a:rPr sz="2800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зрительное</a:t>
            </a:r>
            <a:r>
              <a:rPr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восприятие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букв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и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слов</a:t>
            </a:r>
            <a:endParaRPr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l">
              <a:spcAft>
                <a:spcPts val="600"/>
              </a:spcAft>
              <a:defRPr sz="2000"/>
            </a:pPr>
            <a:r>
              <a:rPr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соотнесение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графем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и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фонем</a:t>
            </a:r>
            <a:endParaRPr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l">
              <a:spcAft>
                <a:spcPts val="600"/>
              </a:spcAft>
              <a:defRPr sz="2000"/>
            </a:pPr>
            <a:r>
              <a:rPr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артикуляция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и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внутренняя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речь</a:t>
            </a:r>
            <a:endParaRPr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l">
              <a:spcAft>
                <a:spcPts val="600"/>
              </a:spcAft>
              <a:defRPr sz="2000"/>
            </a:pPr>
            <a:r>
              <a:rPr sz="2800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скорость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правильность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и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выразительность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чтения</a:t>
            </a:r>
            <a:endParaRPr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l">
              <a:spcAft>
                <a:spcPts val="600"/>
              </a:spcAft>
              <a:defRPr sz="2000"/>
            </a:pP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Формируется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на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начальном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этапе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обучения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9975" y="0"/>
            <a:ext cx="2274025" cy="1431925"/>
          </a:xfrm>
          <a:prstGeom prst="rect">
            <a:avLst/>
          </a:prstGeom>
          <a:effectLst>
            <a:softEdge rad="355600"/>
          </a:effec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Смысловой</a:t>
            </a:r>
            <a:r>
              <a:rPr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40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компонент</a:t>
            </a:r>
            <a:endParaRPr sz="40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spcAft>
                <a:spcPts val="600"/>
              </a:spcAft>
              <a:defRPr sz="2000"/>
            </a:pP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Обеспечивает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понимание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текста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:</a:t>
            </a:r>
          </a:p>
          <a:p>
            <a:pPr algn="l">
              <a:spcAft>
                <a:spcPts val="600"/>
              </a:spcAft>
              <a:defRPr sz="2000"/>
            </a:pPr>
            <a:r>
              <a:rPr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выделение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основной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мысли</a:t>
            </a:r>
            <a:endParaRPr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l">
              <a:spcAft>
                <a:spcPts val="600"/>
              </a:spcAft>
              <a:defRPr sz="2000"/>
            </a:pPr>
            <a:r>
              <a:rPr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понимание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структуры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текста</a:t>
            </a:r>
            <a:endParaRPr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l">
              <a:spcAft>
                <a:spcPts val="600"/>
              </a:spcAft>
              <a:defRPr sz="2000"/>
            </a:pPr>
            <a:r>
              <a:rPr sz="2800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интерпретация</a:t>
            </a:r>
            <a:r>
              <a:rPr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и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анализ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содержания</a:t>
            </a:r>
            <a:endParaRPr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l">
              <a:spcAft>
                <a:spcPts val="600"/>
              </a:spcAft>
              <a:defRPr sz="2000"/>
            </a:pPr>
            <a:r>
              <a:rPr sz="2800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прогнозирование</a:t>
            </a:r>
            <a:r>
              <a:rPr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хода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мысли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автора</a:t>
            </a:r>
            <a:endParaRPr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l">
              <a:spcAft>
                <a:spcPts val="600"/>
              </a:spcAft>
              <a:defRPr sz="2000"/>
            </a:pP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Основная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цель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чтения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—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осмысление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информации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4844" y="0"/>
            <a:ext cx="2439156" cy="1535906"/>
          </a:xfrm>
          <a:prstGeom prst="rect">
            <a:avLst/>
          </a:prstGeom>
          <a:effectLst>
            <a:softEdge rad="393700"/>
          </a:effec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Мотивационный</a:t>
            </a:r>
            <a:r>
              <a:rPr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40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компонент</a:t>
            </a:r>
            <a:endParaRPr sz="40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spcAft>
                <a:spcPts val="600"/>
              </a:spcAft>
              <a:defRPr sz="2000"/>
            </a:pP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Связан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с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личностным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отношением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к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чтению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:</a:t>
            </a:r>
          </a:p>
          <a:p>
            <a:pPr algn="l">
              <a:spcAft>
                <a:spcPts val="600"/>
              </a:spcAft>
              <a:defRPr sz="2000"/>
            </a:pPr>
            <a:r>
              <a:rPr sz="2800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интерес</a:t>
            </a:r>
            <a:r>
              <a:rPr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к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содержанию</a:t>
            </a:r>
            <a:endParaRPr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l">
              <a:spcAft>
                <a:spcPts val="600"/>
              </a:spcAft>
              <a:defRPr sz="2000"/>
            </a:pPr>
            <a:r>
              <a:rPr sz="2800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внутренняя</a:t>
            </a:r>
            <a:r>
              <a:rPr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потребность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читать</a:t>
            </a:r>
            <a:endParaRPr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l">
              <a:spcAft>
                <a:spcPts val="600"/>
              </a:spcAft>
              <a:defRPr sz="2000"/>
            </a:pPr>
            <a:r>
              <a:rPr sz="2800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осознание</a:t>
            </a:r>
            <a:r>
              <a:rPr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ценности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чтения</a:t>
            </a:r>
            <a:endParaRPr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l">
              <a:spcAft>
                <a:spcPts val="600"/>
              </a:spcAft>
              <a:defRPr sz="2000"/>
            </a:pPr>
            <a:r>
              <a:rPr sz="2800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читательские</a:t>
            </a:r>
            <a:r>
              <a:rPr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предпочтения</a:t>
            </a:r>
            <a:r>
              <a:rPr lang="ru-RU" sz="2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  <a:endParaRPr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l">
              <a:spcAft>
                <a:spcPts val="600"/>
              </a:spcAft>
              <a:defRPr sz="2000"/>
            </a:pP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Поддерживает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устойчивость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и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глубину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процесса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чтения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725" y="5472514"/>
            <a:ext cx="2200275" cy="1385486"/>
          </a:xfrm>
          <a:prstGeom prst="rect">
            <a:avLst/>
          </a:prstGeom>
          <a:effectLst>
            <a:softEdge rad="304800"/>
          </a:effec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Функциональные</a:t>
            </a:r>
            <a:r>
              <a:rPr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40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аспекты</a:t>
            </a:r>
            <a:r>
              <a:rPr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40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навыка</a:t>
            </a:r>
            <a:endParaRPr sz="40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>
              <a:spcAft>
                <a:spcPts val="600"/>
              </a:spcAft>
              <a:defRPr sz="2000"/>
            </a:pP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Навык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чтения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выполняет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несколько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функций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:</a:t>
            </a:r>
          </a:p>
          <a:p>
            <a:pPr algn="l">
              <a:spcAft>
                <a:spcPts val="600"/>
              </a:spcAft>
              <a:defRPr sz="2000"/>
            </a:pP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1.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Познавательная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—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получение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и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усвоение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информации</a:t>
            </a:r>
            <a:endParaRPr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l">
              <a:spcAft>
                <a:spcPts val="600"/>
              </a:spcAft>
              <a:defRPr sz="2000"/>
            </a:pP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2.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Коммуникативная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—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обмен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знаниями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и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идеями</a:t>
            </a:r>
            <a:endParaRPr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l">
              <a:spcAft>
                <a:spcPts val="600"/>
              </a:spcAft>
              <a:defRPr sz="2000"/>
            </a:pP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3.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Эмоционально-эстетическая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—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развитие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чувств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и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воображения</a:t>
            </a:r>
            <a:endParaRPr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l">
              <a:spcAft>
                <a:spcPts val="600"/>
              </a:spcAft>
              <a:defRPr sz="2000"/>
            </a:pP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4.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Регулятивная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—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самообразование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и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развитие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мышления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2682" y="94235"/>
            <a:ext cx="1712731" cy="2706115"/>
          </a:xfrm>
          <a:prstGeom prst="rect">
            <a:avLst/>
          </a:prstGeom>
          <a:effectLst>
            <a:softEdge rad="292100"/>
          </a:effec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solidFill>
                  <a:schemeClr val="bg1"/>
                </a:solidFill>
                <a:latin typeface="Comic Sans MS" panose="030F0702030302020204" pitchFamily="66" charset="0"/>
              </a:rPr>
              <a:t>Взаимосвязь</a:t>
            </a:r>
            <a:r>
              <a:rPr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dirty="0" err="1">
                <a:solidFill>
                  <a:schemeClr val="bg1"/>
                </a:solidFill>
                <a:latin typeface="Comic Sans MS" panose="030F0702030302020204" pitchFamily="66" charset="0"/>
              </a:rPr>
              <a:t>компонентов</a:t>
            </a:r>
            <a:endParaRPr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43050"/>
            <a:ext cx="7886700" cy="4529138"/>
          </a:xfrm>
        </p:spPr>
        <p:txBody>
          <a:bodyPr>
            <a:noAutofit/>
          </a:bodyPr>
          <a:lstStyle/>
          <a:p>
            <a:pPr algn="l">
              <a:spcAft>
                <a:spcPts val="600"/>
              </a:spcAft>
              <a:defRPr sz="2000"/>
            </a:pPr>
            <a:r>
              <a:rPr sz="2400" dirty="0" err="1">
                <a:solidFill>
                  <a:schemeClr val="bg1"/>
                </a:solidFill>
              </a:rPr>
              <a:t>Все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компоненты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взаимодействуют</a:t>
            </a:r>
            <a:r>
              <a:rPr sz="2400" dirty="0">
                <a:solidFill>
                  <a:schemeClr val="bg1"/>
                </a:solidFill>
              </a:rPr>
              <a:t> в </a:t>
            </a:r>
            <a:r>
              <a:rPr sz="2400" dirty="0" err="1">
                <a:solidFill>
                  <a:schemeClr val="bg1"/>
                </a:solidFill>
              </a:rPr>
              <a:t>единой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системе</a:t>
            </a:r>
            <a:r>
              <a:rPr sz="2400" dirty="0">
                <a:solidFill>
                  <a:schemeClr val="bg1"/>
                </a:solidFill>
              </a:rPr>
              <a:t>:</a:t>
            </a:r>
          </a:p>
          <a:p>
            <a:pPr algn="l">
              <a:spcAft>
                <a:spcPts val="600"/>
              </a:spcAft>
              <a:defRPr sz="2000"/>
            </a:pPr>
            <a:r>
              <a:rPr sz="2400" dirty="0">
                <a:solidFill>
                  <a:schemeClr val="bg1"/>
                </a:solidFill>
              </a:rPr>
              <a:t>• </a:t>
            </a:r>
            <a:r>
              <a:rPr sz="2400" dirty="0" err="1">
                <a:solidFill>
                  <a:schemeClr val="bg1"/>
                </a:solidFill>
              </a:rPr>
              <a:t>Технический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обеспечивает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форму</a:t>
            </a:r>
            <a:endParaRPr sz="2400" dirty="0">
              <a:solidFill>
                <a:schemeClr val="bg1"/>
              </a:solidFill>
            </a:endParaRPr>
          </a:p>
          <a:p>
            <a:pPr algn="l">
              <a:spcAft>
                <a:spcPts val="600"/>
              </a:spcAft>
              <a:defRPr sz="2000"/>
            </a:pPr>
            <a:r>
              <a:rPr sz="2400" dirty="0">
                <a:solidFill>
                  <a:schemeClr val="bg1"/>
                </a:solidFill>
              </a:rPr>
              <a:t>• </a:t>
            </a:r>
            <a:r>
              <a:rPr sz="2400" dirty="0" err="1">
                <a:solidFill>
                  <a:schemeClr val="bg1"/>
                </a:solidFill>
              </a:rPr>
              <a:t>Смысловой</a:t>
            </a:r>
            <a:r>
              <a:rPr sz="2400" dirty="0">
                <a:solidFill>
                  <a:schemeClr val="bg1"/>
                </a:solidFill>
              </a:rPr>
              <a:t> — </a:t>
            </a:r>
            <a:r>
              <a:rPr sz="2400" dirty="0" err="1">
                <a:solidFill>
                  <a:schemeClr val="bg1"/>
                </a:solidFill>
              </a:rPr>
              <a:t>содержание</a:t>
            </a:r>
            <a:endParaRPr sz="2400" dirty="0">
              <a:solidFill>
                <a:schemeClr val="bg1"/>
              </a:solidFill>
            </a:endParaRPr>
          </a:p>
          <a:p>
            <a:pPr algn="l">
              <a:spcAft>
                <a:spcPts val="600"/>
              </a:spcAft>
              <a:defRPr sz="2000"/>
            </a:pPr>
            <a:r>
              <a:rPr sz="2400" dirty="0">
                <a:solidFill>
                  <a:schemeClr val="bg1"/>
                </a:solidFill>
              </a:rPr>
              <a:t>• </a:t>
            </a:r>
            <a:r>
              <a:rPr sz="2400" dirty="0" err="1">
                <a:solidFill>
                  <a:schemeClr val="bg1"/>
                </a:solidFill>
              </a:rPr>
              <a:t>Мотивационный</a:t>
            </a:r>
            <a:r>
              <a:rPr sz="2400" dirty="0">
                <a:solidFill>
                  <a:schemeClr val="bg1"/>
                </a:solidFill>
              </a:rPr>
              <a:t> — </a:t>
            </a:r>
            <a:r>
              <a:rPr sz="2400" dirty="0" err="1">
                <a:solidFill>
                  <a:schemeClr val="bg1"/>
                </a:solidFill>
              </a:rPr>
              <a:t>направленность</a:t>
            </a:r>
            <a:r>
              <a:rPr sz="2400" dirty="0">
                <a:solidFill>
                  <a:schemeClr val="bg1"/>
                </a:solidFill>
              </a:rPr>
              <a:t> и </a:t>
            </a:r>
            <a:r>
              <a:rPr sz="2400" dirty="0" err="1">
                <a:solidFill>
                  <a:schemeClr val="bg1"/>
                </a:solidFill>
              </a:rPr>
              <a:t>устойчивость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чтения</a:t>
            </a:r>
            <a:endParaRPr sz="2400" dirty="0">
              <a:solidFill>
                <a:schemeClr val="bg1"/>
              </a:solidFill>
            </a:endParaRPr>
          </a:p>
          <a:p>
            <a:pPr algn="l">
              <a:spcAft>
                <a:spcPts val="600"/>
              </a:spcAft>
              <a:defRPr sz="2000"/>
            </a:pPr>
            <a:endParaRPr sz="2400" dirty="0">
              <a:solidFill>
                <a:schemeClr val="bg1"/>
              </a:solidFill>
            </a:endParaRPr>
          </a:p>
          <a:p>
            <a:pPr algn="l">
              <a:spcAft>
                <a:spcPts val="600"/>
              </a:spcAft>
              <a:defRPr sz="2000"/>
            </a:pPr>
            <a:r>
              <a:rPr sz="2400" dirty="0" err="1">
                <a:solidFill>
                  <a:schemeClr val="bg1"/>
                </a:solidFill>
              </a:rPr>
              <a:t>Схема</a:t>
            </a:r>
            <a:r>
              <a:rPr sz="2400" dirty="0">
                <a:solidFill>
                  <a:schemeClr val="bg1"/>
                </a:solidFill>
              </a:rPr>
              <a:t>:</a:t>
            </a:r>
          </a:p>
          <a:p>
            <a:pPr algn="l">
              <a:spcAft>
                <a:spcPts val="600"/>
              </a:spcAft>
              <a:defRPr sz="2000"/>
            </a:pPr>
            <a:r>
              <a:rPr sz="2400" dirty="0" err="1">
                <a:solidFill>
                  <a:schemeClr val="bg1"/>
                </a:solidFill>
              </a:rPr>
              <a:t>Технический</a:t>
            </a:r>
            <a:r>
              <a:rPr sz="2400" dirty="0">
                <a:solidFill>
                  <a:schemeClr val="bg1"/>
                </a:solidFill>
              </a:rPr>
              <a:t> → </a:t>
            </a:r>
            <a:r>
              <a:rPr sz="2400" dirty="0" err="1">
                <a:solidFill>
                  <a:schemeClr val="bg1"/>
                </a:solidFill>
              </a:rPr>
              <a:t>Смысловой</a:t>
            </a:r>
            <a:r>
              <a:rPr sz="2400" dirty="0">
                <a:solidFill>
                  <a:schemeClr val="bg1"/>
                </a:solidFill>
              </a:rPr>
              <a:t> → </a:t>
            </a:r>
            <a:r>
              <a:rPr sz="2400" dirty="0" err="1">
                <a:solidFill>
                  <a:schemeClr val="bg1"/>
                </a:solidFill>
              </a:rPr>
              <a:t>Мотивационный</a:t>
            </a:r>
            <a:endParaRPr sz="2400" dirty="0">
              <a:solidFill>
                <a:schemeClr val="bg1"/>
              </a:solidFill>
            </a:endParaRPr>
          </a:p>
          <a:p>
            <a:pPr algn="l">
              <a:spcAft>
                <a:spcPts val="600"/>
              </a:spcAft>
              <a:defRPr sz="2000"/>
            </a:pPr>
            <a:r>
              <a:rPr sz="2400" dirty="0">
                <a:solidFill>
                  <a:schemeClr val="bg1"/>
                </a:solidFill>
              </a:rPr>
              <a:t>        ↖──────────────↙</a:t>
            </a:r>
          </a:p>
          <a:p>
            <a:pPr algn="l">
              <a:spcAft>
                <a:spcPts val="600"/>
              </a:spcAft>
              <a:defRPr sz="2000"/>
            </a:pPr>
            <a:r>
              <a:rPr sz="2400" dirty="0">
                <a:solidFill>
                  <a:schemeClr val="bg1"/>
                </a:solidFill>
              </a:rPr>
              <a:t>       </a:t>
            </a:r>
            <a:r>
              <a:rPr sz="2400" dirty="0" err="1">
                <a:solidFill>
                  <a:schemeClr val="bg1"/>
                </a:solidFill>
              </a:rPr>
              <a:t>Единый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навык</a:t>
            </a:r>
            <a:r>
              <a:rPr sz="2400" dirty="0">
                <a:solidFill>
                  <a:schemeClr val="bg1"/>
                </a:solidFill>
              </a:rPr>
              <a:t> </a:t>
            </a:r>
            <a:r>
              <a:rPr sz="2400" dirty="0" err="1">
                <a:solidFill>
                  <a:schemeClr val="bg1"/>
                </a:solidFill>
              </a:rPr>
              <a:t>чтения</a:t>
            </a:r>
            <a:endParaRPr sz="2400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1032" y="0"/>
            <a:ext cx="1228635" cy="1941244"/>
          </a:xfrm>
          <a:prstGeom prst="rect">
            <a:avLst/>
          </a:prstGeom>
          <a:effectLst>
            <a:reflection stA="48000" endPos="65000" dist="50800" dir="5400000" sy="-100000" algn="bl" rotWithShape="0"/>
            <a:softEdge rad="152400"/>
          </a:effec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Этапы</a:t>
            </a:r>
            <a:r>
              <a:rPr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40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формирования</a:t>
            </a:r>
            <a:r>
              <a:rPr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40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навыка</a:t>
            </a:r>
            <a:r>
              <a:rPr sz="40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40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чтения</a:t>
            </a:r>
            <a:endParaRPr sz="40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spcAft>
                <a:spcPts val="600"/>
              </a:spcAft>
              <a:defRPr sz="2000"/>
            </a:pP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1.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Первичный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(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алфавитно-звуковой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)</a:t>
            </a:r>
          </a:p>
          <a:p>
            <a:pPr algn="l">
              <a:spcAft>
                <a:spcPts val="600"/>
              </a:spcAft>
              <a:defRPr sz="2000"/>
            </a:pP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2.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Автоматизация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техники</a:t>
            </a:r>
            <a:endParaRPr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l">
              <a:spcAft>
                <a:spcPts val="600"/>
              </a:spcAft>
              <a:defRPr sz="2000"/>
            </a:pP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3.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Понимание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текста</a:t>
            </a:r>
            <a:endParaRPr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l">
              <a:spcAft>
                <a:spcPts val="600"/>
              </a:spcAft>
              <a:defRPr sz="2000"/>
            </a:pP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4.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Интерпретация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и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критическое</a:t>
            </a:r>
            <a:r>
              <a:rPr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sz="2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чтение</a:t>
            </a:r>
            <a:endParaRPr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4114800"/>
            <a:ext cx="8015288" cy="2557463"/>
          </a:xfrm>
          <a:prstGeom prst="rect">
            <a:avLst/>
          </a:prstGeom>
          <a:effectLst>
            <a:softEdge rad="482600"/>
          </a:effec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353</Words>
  <Application>Microsoft Office PowerPoint</Application>
  <PresentationFormat>Экран (4:3)</PresentationFormat>
  <Paragraphs>67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Comic Sans MS</vt:lpstr>
      <vt:lpstr>Times New Roman</vt:lpstr>
      <vt:lpstr>Тема Office</vt:lpstr>
      <vt:lpstr>     Структурно-функциональные   компоненты навыка чтения</vt:lpstr>
      <vt:lpstr>Введение   </vt:lpstr>
      <vt:lpstr>Структура навыка чтения</vt:lpstr>
      <vt:lpstr>Технический компонент</vt:lpstr>
      <vt:lpstr>Смысловой компонент</vt:lpstr>
      <vt:lpstr>Мотивационный компонент</vt:lpstr>
      <vt:lpstr>Функциональные аспекты навыка</vt:lpstr>
      <vt:lpstr>Взаимосвязь компонентов</vt:lpstr>
      <vt:lpstr>Этапы формирования навыка чтения</vt:lpstr>
      <vt:lpstr>Заключение</vt:lpstr>
      <vt:lpstr>Литература</vt:lpstr>
      <vt:lpstr>Спасибо за внимание!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Структурно-функциональные компоненты навыка чтения</dc:title>
  <dc:subject/>
  <dc:creator>HP</dc:creator>
  <cp:keywords/>
  <dc:description>generated using python-pptx</dc:description>
  <cp:lastModifiedBy>Дарья Шарупич</cp:lastModifiedBy>
  <cp:revision>9</cp:revision>
  <dcterms:created xsi:type="dcterms:W3CDTF">2013-01-27T09:14:16Z</dcterms:created>
  <dcterms:modified xsi:type="dcterms:W3CDTF">2025-10-11T18:24:38Z</dcterms:modified>
  <cp:category/>
</cp:coreProperties>
</file>