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83" r:id="rId3"/>
    <p:sldId id="257" r:id="rId4"/>
    <p:sldId id="285" r:id="rId5"/>
    <p:sldId id="260" r:id="rId6"/>
    <p:sldId id="261" r:id="rId7"/>
    <p:sldId id="262" r:id="rId8"/>
    <p:sldId id="306" r:id="rId9"/>
    <p:sldId id="308" r:id="rId10"/>
    <p:sldId id="307" r:id="rId11"/>
    <p:sldId id="264" r:id="rId12"/>
    <p:sldId id="259" r:id="rId13"/>
    <p:sldId id="274" r:id="rId14"/>
    <p:sldId id="286" r:id="rId15"/>
    <p:sldId id="275" r:id="rId16"/>
    <p:sldId id="287" r:id="rId17"/>
    <p:sldId id="288" r:id="rId18"/>
    <p:sldId id="279" r:id="rId19"/>
    <p:sldId id="289" r:id="rId20"/>
    <p:sldId id="276" r:id="rId21"/>
    <p:sldId id="290" r:id="rId22"/>
    <p:sldId id="291" r:id="rId23"/>
    <p:sldId id="277" r:id="rId24"/>
    <p:sldId id="292" r:id="rId25"/>
    <p:sldId id="280" r:id="rId26"/>
    <p:sldId id="293" r:id="rId27"/>
    <p:sldId id="294" r:id="rId28"/>
    <p:sldId id="295" r:id="rId29"/>
    <p:sldId id="296" r:id="rId30"/>
    <p:sldId id="281" r:id="rId31"/>
    <p:sldId id="299" r:id="rId32"/>
    <p:sldId id="298" r:id="rId33"/>
    <p:sldId id="300" r:id="rId34"/>
    <p:sldId id="301" r:id="rId35"/>
    <p:sldId id="265" r:id="rId36"/>
    <p:sldId id="302" r:id="rId37"/>
    <p:sldId id="303" r:id="rId38"/>
    <p:sldId id="304" r:id="rId39"/>
    <p:sldId id="266" r:id="rId40"/>
    <p:sldId id="267" r:id="rId41"/>
    <p:sldId id="268" r:id="rId42"/>
    <p:sldId id="269" r:id="rId43"/>
    <p:sldId id="270" r:id="rId44"/>
    <p:sldId id="271" r:id="rId45"/>
    <p:sldId id="272" r:id="rId46"/>
    <p:sldId id="273" r:id="rId47"/>
    <p:sldId id="305" r:id="rId48"/>
    <p:sldId id="258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E7D1E-24AF-4483-BA4A-603963327729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B7348-C28D-4E1A-AE44-5EABFBC2B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5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B7348-C28D-4E1A-AE44-5EABFBC2B8AB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418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B7348-C28D-4E1A-AE44-5EABFBC2B8AB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7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4397AF-1772-493D-BDD9-CACFF734D4CC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CB9FD72-E924-424D-8E53-79CC51A14B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66429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</a:t>
            </a:r>
            <a:b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ОБОБЩЕНИЯ И ОПИСАНИЯ ПЕДАГОГИЧЕСКОГО ОПЫТА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581128"/>
            <a:ext cx="6400800" cy="1104528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ТАРАНТЕЙ ЛАРИСА МИХАЙЛОВНА,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наук, доцент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0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(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связующее звено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как средство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…посредством…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…в аспекте…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…как фактор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…как основа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…посредством механизма…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V </a:t>
            </a:r>
            <a:r>
              <a:rPr lang="ru-RU" sz="4000" dirty="0"/>
              <a:t>часть (аспект, </a:t>
            </a:r>
            <a:r>
              <a:rPr lang="ru-RU" sz="4000" dirty="0" smtClean="0"/>
              <a:t>через который </a:t>
            </a:r>
            <a:r>
              <a:rPr lang="ru-RU" sz="4000" dirty="0"/>
              <a:t>будет </a:t>
            </a:r>
            <a:r>
              <a:rPr lang="ru-RU" sz="4000" dirty="0" smtClean="0"/>
              <a:t>решаться обозначенная </a:t>
            </a:r>
            <a:r>
              <a:rPr lang="ru-RU" sz="4000" dirty="0"/>
              <a:t>проблема)</a:t>
            </a:r>
            <a:r>
              <a:rPr lang="ru-RU" sz="4000" dirty="0" smtClean="0"/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методики;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методов;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средств;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форм;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видов деятельности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58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024996" cy="3579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воспитанников 5-6 лет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включения их в дизайнерскую деятельность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ЧТО?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КОГО?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КАК? С ПОМОЩЬЮ ЧЕГО? КАКИМ ОБРАЗОМ?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ОПЫТА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«Почему данную проблему нужно изучать и описывать в настоящее время?»</a:t>
            </a:r>
          </a:p>
          <a:p>
            <a:pPr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актуальности опыта ‒ необходимо достаточно убедительно показать, что именно данная тема среди других самая насущная, важная, интересная для системы образования, обучающихся, их родителей, лично для педагога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06816" cy="947738"/>
          </a:xfrm>
        </p:spPr>
        <p:txBody>
          <a:bodyPr/>
          <a:lstStyle/>
          <a:p>
            <a:pPr algn="ctr"/>
            <a:r>
              <a:rPr lang="ru-RU" altLang="ru-RU" b="1" dirty="0" smtClean="0"/>
              <a:t>	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ОПЫТА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96783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я это делаю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темы для современной системы образования, конкретного учреждения образования,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или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конкретного педагога;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противоречий или трудностей, с которыми вы столкнулись в своей практической деятельности;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которую вы планируете разрешить средствами своей практической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marL="571500" indent="-5715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6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ОПЫТА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3579849"/>
          </a:xfrm>
        </p:spPr>
        <p:txBody>
          <a:bodyPr>
            <a:normAutofit/>
          </a:bodyPr>
          <a:lstStyle/>
          <a:p>
            <a:pPr marL="0" indent="34290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способностей, качеств, формирование знаний, умений, навыков обучающихся определенными педагогическими средствами в конкретной образовательной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(методические рекомендации)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3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dirty="0" smtClean="0"/>
              <a:t/>
            </a:r>
            <a:br>
              <a:rPr lang="ru-RU" altLang="ru-RU" sz="4000" b="1" dirty="0" smtClean="0"/>
            </a:br>
            <a:r>
              <a:rPr lang="ru-RU" alt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ОПЫТА</a:t>
            </a:r>
            <a:r>
              <a:rPr lang="ru-RU" alt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sz="4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773238"/>
            <a:ext cx="7920235" cy="4268787"/>
          </a:xfrm>
        </p:spPr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формулировки цели необходимо ответить на вопрос:</a:t>
            </a:r>
          </a:p>
          <a:p>
            <a:pPr>
              <a:defRPr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«Чего я хочу добиться в результате своей деятельности?»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90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/>
              <a:t>Формулировка </a:t>
            </a:r>
            <a:r>
              <a:rPr lang="ru-RU" b="1" dirty="0"/>
              <a:t>цели обычно </a:t>
            </a:r>
            <a:r>
              <a:rPr lang="ru-RU" b="1" dirty="0" smtClean="0"/>
              <a:t>начинается </a:t>
            </a:r>
            <a:r>
              <a:rPr lang="ru-RU" b="1" dirty="0"/>
              <a:t>с существительного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354588"/>
              </p:ext>
            </p:extLst>
          </p:nvPr>
        </p:nvGraphicFramePr>
        <p:xfrm>
          <a:off x="179512" y="1700807"/>
          <a:ext cx="8856983" cy="4608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4570"/>
                <a:gridCol w="4422413"/>
              </a:tblGrid>
              <a:tr h="1184892">
                <a:tc>
                  <a:txBody>
                    <a:bodyPr/>
                    <a:lstStyle/>
                    <a:p>
                      <a:pPr mar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320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создание условий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  <a:tc>
                  <a:txBody>
                    <a:bodyPr/>
                    <a:lstStyle/>
                    <a:p>
                      <a:pPr mar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3200" u="none" strike="noStrik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развитие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</a:tr>
              <a:tr h="1140326">
                <a:tc>
                  <a:txBody>
                    <a:bodyPr/>
                    <a:lstStyle/>
                    <a:p>
                      <a:pPr mar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320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определение условий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  <a:tc>
                  <a:txBody>
                    <a:bodyPr/>
                    <a:lstStyle/>
                    <a:p>
                      <a:pPr mar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trike="noStrik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формирование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</a:tr>
              <a:tr h="1081106">
                <a:tc>
                  <a:txBody>
                    <a:bodyPr/>
                    <a:lstStyle/>
                    <a:p>
                      <a:pPr marL="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320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повышение уровня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  <a:tc>
                  <a:txBody>
                    <a:bodyPr/>
                    <a:lstStyle/>
                    <a:p>
                      <a:pPr marL="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trike="noStrik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совершенствование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</a:tr>
              <a:tr h="1202189">
                <a:tc>
                  <a:txBody>
                    <a:bodyPr/>
                    <a:lstStyle/>
                    <a:p>
                      <a:pPr marL="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3200" u="none" strike="noStrike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систематизация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  <a:tc>
                  <a:txBody>
                    <a:bodyPr/>
                    <a:lstStyle/>
                    <a:p>
                      <a:pPr marL="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trike="noStrike" spc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обеспечение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" marR="634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6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опыта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525963"/>
          </a:xfrm>
        </p:spPr>
        <p:txBody>
          <a:bodyPr>
            <a:normAutofit/>
          </a:bodyPr>
          <a:lstStyle/>
          <a:p>
            <a:pPr marL="0" indent="34290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времени у детей старшего дошкольного возраста с использованием современных наглядных средств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0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</a:t>
            </a:r>
            <a:br>
              <a:rPr lang="ru-RU" altLang="ru-R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609600" y="1844675"/>
            <a:ext cx="8210872" cy="4197350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не соответствует теме;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отражает направленности на совершенствование образовательного процесса, личности воспитанников;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шире темы;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уже темы.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9466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536" y="-99392"/>
            <a:ext cx="8351837" cy="6381750"/>
          </a:xfrm>
        </p:spPr>
        <p:txBody>
          <a:bodyPr anchor="ctr"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ОПЫТ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условием и средством    подтверждения профессионального мастерства педагога;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 средств (алгоритмов, технологий, методов, приемов) для других педагогов, стремящихся к разрешению идентичных или смежных образовательных проблем;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лючевой позицией моделирования перспективы профессионального развития педагога.</a:t>
            </a:r>
          </a:p>
        </p:txBody>
      </p:sp>
    </p:spTree>
    <p:extLst>
      <p:ext uri="{BB962C8B-B14F-4D97-AF65-F5344CB8AC3E}">
        <p14:creationId xmlns:p14="http://schemas.microsoft.com/office/powerpoint/2010/main" val="148748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ОПЫТА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35798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отражение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 действий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достижению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своей совокупности должны дать представление о том,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сделать, чтобы цель была достигнута. </a:t>
            </a:r>
          </a:p>
        </p:txBody>
      </p:sp>
    </p:spTree>
    <p:extLst>
      <p:ext uri="{BB962C8B-B14F-4D97-AF65-F5344CB8AC3E}">
        <p14:creationId xmlns:p14="http://schemas.microsoft.com/office/powerpoint/2010/main" val="353139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900113" y="1270000"/>
            <a:ext cx="2200275" cy="9382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ЗАДАЧА 1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00113" y="2387600"/>
            <a:ext cx="2200275" cy="896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ЗАДАЧА 2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00113" y="3494088"/>
            <a:ext cx="2200275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ЗАДАЧА 3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00113" y="4581525"/>
            <a:ext cx="2200275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ЗАДАЧА 4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143375" y="1270000"/>
            <a:ext cx="3381375" cy="9382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ДЕЯТЕЛЬНОСТЬ И РЕЗУЛЬТАТ </a:t>
            </a:r>
          </a:p>
          <a:p>
            <a:pPr algn="ctr">
              <a:defRPr/>
            </a:pPr>
            <a:r>
              <a:rPr lang="ru-RU" sz="1400" dirty="0"/>
              <a:t>(в соответствии с критериями)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43375" y="2387600"/>
            <a:ext cx="3381375" cy="896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ДЕЯТЕЛЬНОСТЬ И РЕЗУЛЬТАТ</a:t>
            </a:r>
          </a:p>
          <a:p>
            <a:pPr algn="ctr">
              <a:defRPr/>
            </a:pPr>
            <a:r>
              <a:rPr lang="ru-RU" sz="1600" dirty="0"/>
              <a:t>(в соответствии с критериями)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43375" y="3494088"/>
            <a:ext cx="3381375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ДЕЯТЕЛЬНОСТЬ И РЕЗУЛЬТАТ</a:t>
            </a:r>
          </a:p>
          <a:p>
            <a:pPr algn="ctr">
              <a:defRPr/>
            </a:pPr>
            <a:r>
              <a:rPr lang="ru-RU" sz="1400" dirty="0"/>
              <a:t>(в соответствии с критериями)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143375" y="4581525"/>
            <a:ext cx="3381375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dirty="0"/>
              <a:t>ДЕЯТЕЛЬНОСТЬ И РЕЗУЛЬТАТ</a:t>
            </a:r>
          </a:p>
          <a:p>
            <a:pPr algn="ct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(в соответствии с критериями)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100388" y="1739900"/>
            <a:ext cx="1042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7" idx="1"/>
          </p:cNvCxnSpPr>
          <p:nvPr/>
        </p:nvCxnSpPr>
        <p:spPr>
          <a:xfrm>
            <a:off x="3100388" y="2836863"/>
            <a:ext cx="1042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3"/>
            <a:endCxn id="19" idx="1"/>
          </p:cNvCxnSpPr>
          <p:nvPr/>
        </p:nvCxnSpPr>
        <p:spPr>
          <a:xfrm>
            <a:off x="3100388" y="3890963"/>
            <a:ext cx="1042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100388" y="5013325"/>
            <a:ext cx="10429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1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ОПЫТА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я делаю для достижения данной цели?»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>
              <a:spcBef>
                <a:spcPts val="0"/>
              </a:spcBef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прописываются как средства достижения цели или последовательность действий (шагов) по достижению цели.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ставить задачи </a:t>
            </a:r>
          </a:p>
          <a:p>
            <a:pPr>
              <a:spcBef>
                <a:spcPts val="0"/>
              </a:spcBef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деятельности педагога.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глаголов: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</a:t>
            </a:r>
          </a:p>
          <a:p>
            <a:pPr>
              <a:spcBef>
                <a:spcPts val="0"/>
              </a:spcBef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совершенствования воспитанников.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Формулировки задач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начинаются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глаголов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ормировать;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овершенствовать;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асширять;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богащать;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не смешивать их между собой!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1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ОПЫТА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3285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умение создавать оригинальные и привлекательные изделия, имеющие практическое назначение;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умения свободно экспериментировать с различными художественными техниками и материалами;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и расширять художественный опыт детей;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творческий потенциал, способность к воплощению собственных оригинальных идей с помощью основ дизайнерской деятельности;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детей художественный вкус, чувство стиля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12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</a:t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>
          <a:xfrm>
            <a:off x="609600" y="908720"/>
            <a:ext cx="7994848" cy="561590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формулируются задачи по самообразованию педагога («изучить учебно-­методическую литературу», «познакомиться с опытом коллег» и т.п.);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формулируются задачи по экспериментальной или опытно-экспериментальной работе («проверить в ходе эксперимента», «провести эксперимент» и т.п.).</a:t>
            </a:r>
          </a:p>
          <a:p>
            <a:endParaRPr lang="ru-RU" alt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02118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ДЛИТЕЛЬНОСТЬ РАБОТЫ НАД ОПЫТОМ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568952" cy="39125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тапы работы над опытом: </a:t>
            </a:r>
          </a:p>
          <a:p>
            <a:pPr lvl="2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началась работа над формированием опыта;</a:t>
            </a:r>
          </a:p>
          <a:p>
            <a:pPr lvl="2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сделано по решению задач опыта;</a:t>
            </a:r>
          </a:p>
          <a:p>
            <a:pPr lvl="2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 и где представлялись результаты обобщения и описания опыта, распространение опыта.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8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ВЕДУЩАЯ ИДЕЯ ОПЫТА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3579849"/>
          </a:xfrm>
        </p:spPr>
        <p:txBody>
          <a:bodyPr>
            <a:normAutofit/>
          </a:bodyPr>
          <a:lstStyle/>
          <a:p>
            <a:pPr marL="0" indent="34290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наиболее главного, существенного в деятельности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акцент на выделенный конкретный аспект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7249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ВЕДУЩАЯ ИДЕЯ ОПЫТА</a:t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133305"/>
          </a:xfrm>
        </p:spPr>
        <p:txBody>
          <a:bodyPr>
            <a:normAutofit lnSpcReduction="10000"/>
          </a:bodyPr>
          <a:lstStyle/>
          <a:p>
            <a:pPr marL="0" indent="457200">
              <a:buFont typeface="Wingdings 3" pitchFamily="18" charset="2"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‒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мысль о том, как преобразовать действительность в желаемом направлении. Попробуйте сформулировать суть своего опыта в нескольких предложениях.</a:t>
            </a:r>
          </a:p>
          <a:p>
            <a:pPr marL="0" indent="457200">
              <a:buFont typeface="Wingdings 3" pitchFamily="18" charset="2"/>
              <a:buNone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формулировки идеи необходимо ответить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самое главное (наиболее существенное) нужно сделать, чтобы цель была достигнута?»;</a:t>
            </a:r>
          </a:p>
          <a:p>
            <a:pPr marL="0" indent="457200">
              <a:defRPr/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необходимо преобразовать определенный компонент образовательного процесса, чтобы изменить сложившуюся ситуацию?»;</a:t>
            </a:r>
          </a:p>
          <a:p>
            <a:pPr marL="0" indent="457200"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«Какие средства необходимы для разрешения проблемы? Что необходимо разработать? Что изменить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занятии?».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8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8750" cy="1320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</a:t>
            </a:r>
            <a:r>
              <a:rPr lang="ru-RU" sz="4800" b="1" i="1" dirty="0" smtClean="0"/>
              <a:t/>
            </a:r>
            <a:br>
              <a:rPr lang="ru-RU" sz="4800" b="1" i="1" dirty="0" smtClean="0"/>
            </a:br>
            <a:endParaRPr lang="ru-RU" sz="4800" b="1" dirty="0" smtClean="0"/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609600" y="1773238"/>
            <a:ext cx="8210550" cy="4268787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опыта не связана с темой и целью;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идея опыта не раскрывается в последующем описании содержания деятельности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71113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СУТИ ОПЫТА</a:t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alt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20531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 typeface="Wingdings 3" pitchFamily="18" charset="2"/>
              <a:buNone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опыта необходимо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 ответить на </a:t>
            </a:r>
            <a:r>
              <a:rPr lang="ru-RU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«Что у меня получается лучше всего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?»;</a:t>
            </a:r>
          </a:p>
          <a:p>
            <a:pPr>
              <a:spcBef>
                <a:spcPts val="0"/>
              </a:spcBef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«Чем я могу поделиться с коллегами?»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при описании последовательно отвечать на вопросы: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 какие теории, концепции, научные подходы я опираюсь в своей работе?» (очень кратко, 1-2 абзаца с указанием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авторов);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«Что сделано лично мной? Каким образом я преломляю теорию в своей практической деятельности?»;</a:t>
            </a:r>
          </a:p>
          <a:p>
            <a:pPr>
              <a:spcBef>
                <a:spcPts val="0"/>
              </a:spcBef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«Что конкретно я изменил в образовательном процессе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содержание, методы, формы организации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воспитанников?»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(конкретные примеры заданий, методов и приёмов, форм работы);</a:t>
            </a:r>
          </a:p>
          <a:p>
            <a:pPr marL="0" indent="0">
              <a:spcBef>
                <a:spcPts val="0"/>
              </a:spcBef>
              <a:buFont typeface="Wingdings 3" pitchFamily="18" charset="2"/>
              <a:buNone/>
              <a:defRPr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497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ОПЫТ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4290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опыт, который позволяет достигать оптимальных результатов  в образовательном процессе при сравнительно незначительных затратах сил, времени и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38123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СУТИ ОПЫТА</a:t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35798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какой системе можно представить мой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опыт:</a:t>
            </a:r>
          </a:p>
          <a:p>
            <a:pPr lvl="1">
              <a:spcBef>
                <a:spcPts val="0"/>
              </a:spcBef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раннего возраста;</a:t>
            </a:r>
          </a:p>
          <a:p>
            <a:pPr lvl="1">
              <a:spcBef>
                <a:spcPts val="0"/>
              </a:spcBef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занятий 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образовательной области учебной программы;</a:t>
            </a:r>
          </a:p>
          <a:p>
            <a:pPr lvl="1">
              <a:spcBef>
                <a:spcPts val="0"/>
              </a:spcBef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занятии определенного типа;</a:t>
            </a:r>
          </a:p>
          <a:p>
            <a:pPr lvl="1">
              <a:spcBef>
                <a:spcPts val="0"/>
              </a:spcBef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игр, заданий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др.?»</a:t>
            </a:r>
          </a:p>
          <a:p>
            <a:pPr>
              <a:spcBef>
                <a:spcPts val="0"/>
              </a:spcBef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этапы можно выделить в моей работе?»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СУТИ ОПЫТА</a:t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32859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rgbClr val="5FCBEF"/>
              </a:buClr>
              <a:buFont typeface="Wingdings 3" pitchFamily="18" charset="2"/>
              <a:buNone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изложения опыта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быть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подчинён заявленным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задачам:</a:t>
            </a:r>
          </a:p>
          <a:p>
            <a:pPr>
              <a:spcBef>
                <a:spcPts val="0"/>
              </a:spcBef>
              <a:buClr>
                <a:srgbClr val="5FCBEF"/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опишите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Вы решали каждую задачу,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rgbClr val="5FCBEF"/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последовательности действовали,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rgbClr val="5FCBEF"/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подбирали (с ссылкой на авторов) или разрабатывали сами,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Clr>
                <a:srgbClr val="5FCBEF"/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организовывали деятельность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воспитанников.</a:t>
            </a:r>
          </a:p>
          <a:p>
            <a:pPr>
              <a:spcBef>
                <a:spcPts val="0"/>
              </a:spcBef>
              <a:buClr>
                <a:srgbClr val="5FCBEF"/>
              </a:buClr>
              <a:buFont typeface="Arial" panose="020B0604020202020204" pitchFamily="34" charset="0"/>
              <a:buChar char="•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приведите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примеры и факты (фрагменты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 и заданий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включать в основной текст, полные конспекты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в приложении).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87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2" y="15875"/>
            <a:ext cx="7776095" cy="7318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xfrm>
            <a:off x="251520" y="836613"/>
            <a:ext cx="8712968" cy="63373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подменяется теоретическим рефератом по заявленной теме;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опыта не соответствует теме, целям, задачам;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система в представлении отдельных приёмов работы;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ведётся не от первого лица («Педагог на уроке должен ...»);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термины используются без понимания их сути;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указываются авторы классификаций, подходов, методик, которые педагог использует в своей деятельности (получается, что автор ‒ это он сам);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конкретные примеры из опыта работы педагога.</a:t>
            </a:r>
          </a:p>
          <a:p>
            <a:pPr>
              <a:spcBef>
                <a:spcPct val="0"/>
              </a:spcBef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9696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РЕЗУЛЬТАТИВНОСТЬ И ЭФФЕКТИВНОСТЬ ОПЫТА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14543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критериев 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диагностирования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успешности данного опыта, представление методики описания и подсчета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 посредством конкретных примеров со ссылкой на материалы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условий, позитивно и негативно влияющих на эффективность и результативность данного опыта. </a:t>
            </a:r>
          </a:p>
        </p:txBody>
      </p:sp>
    </p:spTree>
    <p:extLst>
      <p:ext uri="{BB962C8B-B14F-4D97-AF65-F5344CB8AC3E}">
        <p14:creationId xmlns:p14="http://schemas.microsoft.com/office/powerpoint/2010/main" val="64013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РЕЗУЛЬТАТИВНОСТЬ И ЭФФЕКТИВНОСТЬ ОПЫТА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3579849"/>
          </a:xfrm>
        </p:spPr>
        <p:txBody>
          <a:bodyPr>
            <a:noAutofit/>
          </a:bodyPr>
          <a:lstStyle/>
          <a:p>
            <a:pPr marL="0" indent="0">
              <a:buFont typeface="Wingdings 3" pitchFamily="18" charset="2"/>
              <a:buNone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описания результативности необходимо ответить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вопросы: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доказать результативность моего опыта?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результаты получены в итоге моей деятельности? Какие из них напрямую связаны с темой моего опыта?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Удалось ли мне достигнуть поставленной цели?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каким показателям можно судить о достижении желаемого результата?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конкретные примеры можно привести в качестве подтверждения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полученных результатов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3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опыта (письменная работа)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357984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связанные с неграмотностью оформления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связанные с содержанием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теоретической обоснованности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связанные с методической и практической значимостью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Проблемы, связанные с представлением и защитой опыта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1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377175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выводы и предложения, вытекающие из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(в соответствии с задачами)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«Достигнута ли цель, решены ли задачи?»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дальнейшего совершенствования данного опыта и своей профессиональной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использованию педагогического опыта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педагогов, возможности его применения в массовой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можно использовать мой опыт другим педагогам?»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статьи, выступления с данным опытом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аудиториях «Как я транслирую свой опыт?»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ПЕРСПЕКТИВЫ РАЗВИТИЯ ОПЫТА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Доволен ли я полученным результатом? Всё ли у меня получилось?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ли менять какой-либо аспект моей деятельности в дальнейшем? Что бы я изменил?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ещё можно сделать для повышения эффективности моей работы в данном направлении?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мой опыт рекомендовать в качестве образца другим педагогам? Что я могу им посоветовать? На что необходимо обратить особое внимание?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Нужны ли особые условия для того, чтобы такой же положительный результат смогли получить мои коллеги? Какие именно условия необходимо создать?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ИСПОЛЬЗОВАННЫХ ИСТОЧНИКОВ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496944" cy="357984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Указываются только те источники, на которые сделаны ссылки в тексте.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Оформляется  в соответствии с приказом Высшей аттестационной комиссии Республики Беларусь от 25.06.2014 № 159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римеры библиографического описания в списке источников, приводимых в диссертации и автореферате)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Проблемы, связанные с неграмотностью оформления работы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90766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требований по структуре работы и ее объему;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полноты форм представления информации (только текст);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ссылок на источники информации при условии цитирования;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Неправильность оформления списка литературы.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4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0" y="2443163"/>
            <a:ext cx="2195513" cy="17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ЛИТЕРАТУРЫ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95513" y="2492375"/>
            <a:ext cx="3168650" cy="1657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ИЗУЧЕНИЕ ЭФФЕКТИВНОГО ПЕДАГОГИЧЕСКОГО ОПЫТА</a:t>
            </a:r>
          </a:p>
        </p:txBody>
      </p:sp>
      <p:sp>
        <p:nvSpPr>
          <p:cNvPr id="7" name="Стрелка вверх 6"/>
          <p:cNvSpPr/>
          <p:nvPr/>
        </p:nvSpPr>
        <p:spPr>
          <a:xfrm rot="13150655">
            <a:off x="1218783" y="841039"/>
            <a:ext cx="485775" cy="172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Стрелка вверх 8"/>
          <p:cNvSpPr/>
          <p:nvPr/>
        </p:nvSpPr>
        <p:spPr>
          <a:xfrm rot="9044150">
            <a:off x="2996913" y="904432"/>
            <a:ext cx="401638" cy="16398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19213" y="346075"/>
            <a:ext cx="2324100" cy="746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ИДЕЯ!!!</a:t>
            </a:r>
          </a:p>
        </p:txBody>
      </p:sp>
      <p:cxnSp>
        <p:nvCxnSpPr>
          <p:cNvPr id="15" name="Прямая со стрелкой 14"/>
          <p:cNvCxnSpPr>
            <a:stCxn id="5" idx="5"/>
          </p:cNvCxnSpPr>
          <p:nvPr/>
        </p:nvCxnSpPr>
        <p:spPr>
          <a:xfrm flipV="1">
            <a:off x="4900613" y="3789363"/>
            <a:ext cx="268287" cy="117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Блок-схема: альтернативный процесс 16"/>
          <p:cNvSpPr/>
          <p:nvPr/>
        </p:nvSpPr>
        <p:spPr>
          <a:xfrm>
            <a:off x="6019551" y="2117328"/>
            <a:ext cx="3124449" cy="240744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</a:t>
            </a:r>
          </a:p>
          <a:p>
            <a:pPr algn="ctr"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ПЕДАГОГИЧЕСКОГО ОПЫТА</a:t>
            </a:r>
          </a:p>
        </p:txBody>
      </p:sp>
      <p:sp>
        <p:nvSpPr>
          <p:cNvPr id="26" name="Стрелка вправо 25"/>
          <p:cNvSpPr/>
          <p:nvPr/>
        </p:nvSpPr>
        <p:spPr>
          <a:xfrm>
            <a:off x="5235326" y="2908301"/>
            <a:ext cx="784225" cy="881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02113" y="350905"/>
            <a:ext cx="2324100" cy="746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10800000">
            <a:off x="3643313" y="604556"/>
            <a:ext cx="558800" cy="27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097756" y="3937216"/>
            <a:ext cx="2603500" cy="12954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АНАЛИЗ СОБСТВЕННОЙ ДЕЯТЕЛЬНОСТИ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4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Проблемы, связанные с содержанием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00628"/>
            <a:ext cx="8640960" cy="43445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Нераскрытость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рассматриваемой темы или несоответствие темы работы ее содержанию;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«Введение» и «Заключение» работы не отражают структуру и проблематику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часть не является базисом для дальнейших прикладных частей работы, находится в отрыве от логики дальнейшего изложения идеи опыта;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6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Проблемы, связанные с содержанием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00628"/>
            <a:ext cx="8424936" cy="35798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устаревших, уже не актуальных библиографических источников, в т.ч., нормативных документов;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Скудное использование аналитического и методического материала;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Неиспользование или недостаточное использование терминологии.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2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научности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00628"/>
            <a:ext cx="8568952" cy="357984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Ненаучность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языка или стиля;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логики изложения (последующее не вытекает из предыдущего);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или неверное использование исследовательских методов;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непроверенной или ненаучной информации, отсутствие работы с первоисточниками, субъективизм в представлении опыта.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478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Проблемы, связанные с методической и практической значимостью работы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обоснования актуальности темы и анализа ее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отражённости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источниках;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личного вклада автора и собственного мнения по изучаемому материалу;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конкретных предложений о возможностях применения результатов представленного опыта.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Проблемы, связанные с представлением и защитой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53650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навыков презентации материала, его вербализации;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Неинформированность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порядке и регламенте предоставления результатов работы;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ориентация в материале;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выделять главное, в т.ч. основные результаты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быстро найти ответ на поставленный вопрос;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подготовки материалов при письменном изложении  опыта.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63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00628"/>
            <a:ext cx="8424936" cy="3579849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Амонашвили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Здравствуйте, дети! / 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Амонашвили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 : Просвещение, 1983. – 208 с.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Андрущенко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Исследование самооценки младшего школьника в учебной деятельности / 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Андрущенко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 В.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// Вопросы психологии. – 1980. – № 4. – С. 90–99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1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00628"/>
            <a:ext cx="8280920" cy="35798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Тарантей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Психолого-педагогическое сопровождение доверительных отношений младших школьников к учителю начальных классов /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 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Тарантей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Хуманизация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демократизация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университетското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образование: Сб. ст. – София : Изд. Софийского ун-та им. К.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Охридски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– С. 478 – 483.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10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512" y="116632"/>
            <a:ext cx="8640638" cy="6407993"/>
          </a:xfrm>
        </p:spPr>
        <p:txBody>
          <a:bodyPr anchor="ctr">
            <a:normAutofit lnSpcReduction="10000"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 ПОКАЗАТЕЛИ ПРЕДСТАВЛЕННОГО ПЕДАГОГИЧЕСКОГО ОПЫТА НА КВАЛИФИКАЦИОННОМ ЭКЗАМЕНЕ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1.1. Согласованность целей, задач, прогнозируемого результата с заявленной проблемой (1 – 4 балла)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1.2. Сущность опыта (1 – 4 балла)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1.3. Результативность, эффективность (1 – 4 балла)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1.4. Методический уровень описания опыта (1 – 4 балла)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2. Защита опыта на основе разработанной на экзамене модели (фрагмента) образовательной деятельности (занятия) – (0 – 16 баллов)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40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i="1" dirty="0"/>
              <a:t>Если у двух людей есть по одному яблоку и они </a:t>
            </a:r>
            <a:r>
              <a:rPr lang="ru-RU" sz="3600" i="1" dirty="0" smtClean="0"/>
              <a:t>ими обменяются</a:t>
            </a:r>
            <a:r>
              <a:rPr lang="ru-RU" sz="3600" i="1" dirty="0"/>
              <a:t>, у них так и останется по </a:t>
            </a:r>
            <a:r>
              <a:rPr lang="ru-RU" sz="3600" i="1" dirty="0" smtClean="0"/>
              <a:t>одному яблоку</a:t>
            </a:r>
            <a:r>
              <a:rPr lang="ru-RU" sz="3600" i="1" dirty="0"/>
              <a:t>. А если у них есть по одной идее</a:t>
            </a:r>
            <a:r>
              <a:rPr lang="ru-RU" sz="3600" i="1" dirty="0" smtClean="0"/>
              <a:t>, в </a:t>
            </a:r>
            <a:r>
              <a:rPr lang="ru-RU" sz="3600" i="1" dirty="0"/>
              <a:t>случае обмена у каждого будет по две идеи.</a:t>
            </a:r>
          </a:p>
          <a:p>
            <a:pPr marL="0" indent="0" algn="r">
              <a:buNone/>
            </a:pPr>
            <a:endParaRPr lang="ru-RU" sz="3600" dirty="0" smtClean="0"/>
          </a:p>
          <a:p>
            <a:pPr marL="0" indent="0" algn="r">
              <a:buNone/>
            </a:pPr>
            <a:r>
              <a:rPr lang="ru-RU" sz="3600" dirty="0" smtClean="0"/>
              <a:t>Б</a:t>
            </a:r>
            <a:r>
              <a:rPr lang="ru-RU" sz="3600" dirty="0"/>
              <a:t>. Шоу</a:t>
            </a:r>
          </a:p>
        </p:txBody>
      </p:sp>
    </p:spTree>
    <p:extLst>
      <p:ext uri="{BB962C8B-B14F-4D97-AF65-F5344CB8AC3E}">
        <p14:creationId xmlns:p14="http://schemas.microsoft.com/office/powerpoint/2010/main" val="231214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ОПЫТА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2400379"/>
          </a:xfrm>
        </p:spPr>
        <p:txBody>
          <a:bodyPr>
            <a:normAutofit/>
          </a:bodyPr>
          <a:lstStyle/>
          <a:p>
            <a:pPr marL="0" indent="34290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отражать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идею опыта, быть конкретной, четкой, лаконичной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доступной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достаточно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информативной;</a:t>
            </a:r>
          </a:p>
          <a:p>
            <a:pPr marL="0" indent="34290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олжна соответствовать учебной программе дошкольного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Типичные ошибки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00628"/>
            <a:ext cx="8496944" cy="3579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ема слишком общая 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инновационных технологий в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процессе УДО»;</a:t>
            </a:r>
            <a:endParaRPr lang="ru-RU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езавершённая тема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«Способы активизации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познавательного интереса детей дошкольного возраста»;</a:t>
            </a:r>
            <a:endParaRPr lang="ru-RU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обыденная тема 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ЗОЖ в специально организованном обучении», 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«Активизация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двигательной деятельности воспитанников на прогулке»</a:t>
            </a:r>
            <a:endParaRPr lang="ru-RU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4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(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часть: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проблему):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…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Формирование…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…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…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…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…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…</a:t>
            </a:r>
          </a:p>
        </p:txBody>
      </p:sp>
    </p:spTree>
    <p:extLst>
      <p:ext uri="{BB962C8B-B14F-4D97-AF65-F5344CB8AC3E}">
        <p14:creationId xmlns:p14="http://schemas.microsoft.com/office/powerpoint/2010/main" val="356190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часть (на что будет направлено наше внимание):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…представлений…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…навыков…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…умений…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…качеств…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Формулировка темы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часть (у кого):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дошкольного возраста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детей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младшего дошкольного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…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…воспитанников…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0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655</TotalTime>
  <Words>2108</Words>
  <Application>Microsoft Office PowerPoint</Application>
  <PresentationFormat>Экран (4:3)</PresentationFormat>
  <Paragraphs>268</Paragraphs>
  <Slides>48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Углы</vt:lpstr>
      <vt:lpstr>ТЕХНОЛОГИЯ  ОБОБЩЕНИЯ И ОПИСАНИЯ ПЕДАГОГИЧЕСКОГО ОПЫТА</vt:lpstr>
      <vt:lpstr>Презентация PowerPoint</vt:lpstr>
      <vt:lpstr>ПЕДАГОГИЧЕСКИЙ ОПЫТ</vt:lpstr>
      <vt:lpstr>Презентация PowerPoint</vt:lpstr>
      <vt:lpstr>ТЕМА ОПЫТА</vt:lpstr>
      <vt:lpstr>Типичные ошибки</vt:lpstr>
      <vt:lpstr>Формулировка темы</vt:lpstr>
      <vt:lpstr>Формулировка темы</vt:lpstr>
      <vt:lpstr>Формулировка темы</vt:lpstr>
      <vt:lpstr>Формулировка темы</vt:lpstr>
      <vt:lpstr>Формулировка темы</vt:lpstr>
      <vt:lpstr>ФОРМУЛИРОВКА ТЕМЫ</vt:lpstr>
      <vt:lpstr>АКТУАЛЬНОСТЬ ОПЫТА</vt:lpstr>
      <vt:lpstr> АКТУАЛЬНОСТЬ ОПЫТА</vt:lpstr>
      <vt:lpstr>ЦЕЛЬ ОПЫТА</vt:lpstr>
      <vt:lpstr> ЦЕЛЬ ОПЫТА </vt:lpstr>
      <vt:lpstr>Формулировка цели обычно начинается с существительного</vt:lpstr>
      <vt:lpstr>Цель опыта</vt:lpstr>
      <vt:lpstr> Типичные ошибки </vt:lpstr>
      <vt:lpstr>ЗАДАЧИ ОПЫТА</vt:lpstr>
      <vt:lpstr>Презентация PowerPoint</vt:lpstr>
      <vt:lpstr>ЗАДАЧИ ОПЫТА</vt:lpstr>
      <vt:lpstr>ЗАДАЧИ ОПЫТА </vt:lpstr>
      <vt:lpstr> Типичные ошибки </vt:lpstr>
      <vt:lpstr>ДЛИТЕЛЬНОСТЬ РАБОТЫ НАД ОПЫТОМ </vt:lpstr>
      <vt:lpstr>ВЕДУЩАЯ ИДЕЯ ОПЫТА</vt:lpstr>
      <vt:lpstr> ВЕДУЩАЯ ИДЕЯ ОПЫТА </vt:lpstr>
      <vt:lpstr> Типичные ошибки </vt:lpstr>
      <vt:lpstr> ОПИСАНИЕ СУТИ ОПЫТА </vt:lpstr>
      <vt:lpstr> ОПИСАНИЕ СУТИ ОПЫТА </vt:lpstr>
      <vt:lpstr> ОПИСАНИЕ СУТИ ОПЫТА </vt:lpstr>
      <vt:lpstr> ТИПИЧНЫЕ ОШИБКИ </vt:lpstr>
      <vt:lpstr>РЕЗУЛЬТАТИВНОСТЬ И ЭФФЕКТИВНОСТЬ ОПЫТА </vt:lpstr>
      <vt:lpstr>РЕЗУЛЬТАТИВНОСТЬ И ЭФФЕКТИВНОСТЬ ОПЫТА </vt:lpstr>
      <vt:lpstr>Оценка опыта (письменная работа)</vt:lpstr>
      <vt:lpstr>ЗАКЛЮЧЕНИЕ </vt:lpstr>
      <vt:lpstr>ПЕРСПЕКТИВЫ РАЗВИТИЯ ОПЫТА</vt:lpstr>
      <vt:lpstr>СПИСОК ИСПОЛЬЗОВАННЫХ ИСТОЧНИКОВ</vt:lpstr>
      <vt:lpstr> Проблемы, связанные с неграмотностью оформления работы</vt:lpstr>
      <vt:lpstr>Проблемы, связанные с содержанием работы</vt:lpstr>
      <vt:lpstr>Проблемы, связанные с содержанием работы</vt:lpstr>
      <vt:lpstr>Проблемы научности работы</vt:lpstr>
      <vt:lpstr> Проблемы, связанные с методической и практической значимостью работы </vt:lpstr>
      <vt:lpstr> Проблемы, связанные с представлением и защитой опыта</vt:lpstr>
      <vt:lpstr>ГОСТ</vt:lpstr>
      <vt:lpstr>ГОСТ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 ОБОБЩЕНИЯ И ОПИСАНИЯ ПЕДАГОГИЧЕСКОГО ОПЫТА</dc:title>
  <dc:creator>Лариса Тарантей</dc:creator>
  <cp:lastModifiedBy>Kab_214</cp:lastModifiedBy>
  <cp:revision>34</cp:revision>
  <dcterms:created xsi:type="dcterms:W3CDTF">2016-11-13T09:51:45Z</dcterms:created>
  <dcterms:modified xsi:type="dcterms:W3CDTF">2022-02-10T05:24:44Z</dcterms:modified>
</cp:coreProperties>
</file>